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g7mOyvPjgYSphn9w794m1satJR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8d48ab45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78d48ab45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78d48ab45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9184157e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d59184157e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d59184157e_0_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59184157e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d59184157e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d59184157e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59184157e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d59184157e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d59184157e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531813" y="4983163"/>
            <a:ext cx="7794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8.jp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jp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jp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jp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9853448" cy="6860534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Kumar-1-1030x773.jpeg" id="89" name="Google Shape;89;p1"/>
          <p:cNvPicPr preferRelativeResize="0"/>
          <p:nvPr/>
        </p:nvPicPr>
        <p:blipFill rotWithShape="1">
          <a:blip r:embed="rId3">
            <a:alphaModFix/>
          </a:blip>
          <a:srcRect b="0" l="17148" r="15205" t="0"/>
          <a:stretch/>
        </p:blipFill>
        <p:spPr>
          <a:xfrm>
            <a:off x="6343922" y="556014"/>
            <a:ext cx="5189755" cy="5757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4.png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428" y="546473"/>
            <a:ext cx="804863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922" y="546473"/>
            <a:ext cx="5189755" cy="575118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414423" y="5507363"/>
            <a:ext cx="5261013" cy="9552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9BE5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" y="3004457"/>
            <a:ext cx="7251033" cy="2498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65960" y="4038600"/>
            <a:ext cx="6985072" cy="1370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72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ГЕНЕРАЦИЯ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ru-RU" sz="72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ТЕКСТА</a:t>
            </a:r>
            <a:endParaRPr b="1" i="0" sz="72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65960" y="1726155"/>
            <a:ext cx="279916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ru-RU" sz="6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ТЕМА</a:t>
            </a:r>
            <a:endParaRPr b="0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8d48ab45e_0_18"/>
          <p:cNvSpPr txBox="1"/>
          <p:nvPr/>
        </p:nvSpPr>
        <p:spPr>
          <a:xfrm>
            <a:off x="496358" y="656737"/>
            <a:ext cx="111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Seq2Seq (Sequence-to-Sequence)</a:t>
            </a:r>
            <a:endParaRPr b="1" i="0" sz="40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87" name="Google Shape;187;g78d48ab45e_0_18"/>
          <p:cNvGrpSpPr/>
          <p:nvPr/>
        </p:nvGrpSpPr>
        <p:grpSpPr>
          <a:xfrm flipH="1" rot="10800000">
            <a:off x="59125" y="140857"/>
            <a:ext cx="12073738" cy="408743"/>
            <a:chOff x="0" y="0"/>
            <a:chExt cx="12192001" cy="710239"/>
          </a:xfrm>
        </p:grpSpPr>
        <p:pic>
          <p:nvPicPr>
            <p:cNvPr descr="ÐÐ°ÑÑÐ¸Ð½ÐºÐ¸ Ð¿Ð¾ Ð·Ð°Ð¿ÑÐ¾ÑÑ dots" id="188" name="Google Shape;188;g78d48ab45e_0_18"/>
            <p:cNvPicPr preferRelativeResize="0"/>
            <p:nvPr/>
          </p:nvPicPr>
          <p:blipFill rotWithShape="1">
            <a:blip r:embed="rId3">
              <a:alphaModFix/>
            </a:blip>
            <a:srcRect b="21412" l="507" r="0" t="56962"/>
            <a:stretch/>
          </p:blipFill>
          <p:spPr>
            <a:xfrm>
              <a:off x="0" y="0"/>
              <a:ext cx="3268337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89" name="Google Shape;189;g78d48ab45e_0_18"/>
            <p:cNvPicPr preferRelativeResize="0"/>
            <p:nvPr/>
          </p:nvPicPr>
          <p:blipFill rotWithShape="1">
            <a:blip r:embed="rId3">
              <a:alphaModFix/>
            </a:blip>
            <a:srcRect b="21412" l="507" r="0" t="56962"/>
            <a:stretch/>
          </p:blipFill>
          <p:spPr>
            <a:xfrm>
              <a:off x="3268336" y="0"/>
              <a:ext cx="3268337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90" name="Google Shape;190;g78d48ab45e_0_18"/>
            <p:cNvPicPr preferRelativeResize="0"/>
            <p:nvPr/>
          </p:nvPicPr>
          <p:blipFill rotWithShape="1">
            <a:blip r:embed="rId3">
              <a:alphaModFix/>
            </a:blip>
            <a:srcRect b="21412" l="507" r="0" t="56962"/>
            <a:stretch/>
          </p:blipFill>
          <p:spPr>
            <a:xfrm>
              <a:off x="6536672" y="0"/>
              <a:ext cx="3268337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191" name="Google Shape;191;g78d48ab45e_0_18"/>
            <p:cNvPicPr preferRelativeResize="0"/>
            <p:nvPr/>
          </p:nvPicPr>
          <p:blipFill rotWithShape="1">
            <a:blip r:embed="rId3">
              <a:alphaModFix/>
            </a:blip>
            <a:srcRect b="21412" l="501" r="26834" t="56962"/>
            <a:stretch/>
          </p:blipFill>
          <p:spPr>
            <a:xfrm>
              <a:off x="9805008" y="0"/>
              <a:ext cx="2386993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g78d48ab45e_0_18"/>
          <p:cNvSpPr/>
          <p:nvPr/>
        </p:nvSpPr>
        <p:spPr>
          <a:xfrm>
            <a:off x="3941747" y="1816073"/>
            <a:ext cx="4188600" cy="164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78d48ab45e_0_18"/>
          <p:cNvSpPr txBox="1"/>
          <p:nvPr/>
        </p:nvSpPr>
        <p:spPr>
          <a:xfrm>
            <a:off x="4121629" y="1436172"/>
            <a:ext cx="37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Seq2Seq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78d48ab45e_0_18"/>
          <p:cNvSpPr/>
          <p:nvPr/>
        </p:nvSpPr>
        <p:spPr>
          <a:xfrm>
            <a:off x="4136963" y="2006072"/>
            <a:ext cx="1626300" cy="122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78d48ab45e_0_18"/>
          <p:cNvSpPr/>
          <p:nvPr/>
        </p:nvSpPr>
        <p:spPr>
          <a:xfrm>
            <a:off x="6269606" y="2006072"/>
            <a:ext cx="1626300" cy="122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78d48ab45e_0_18"/>
          <p:cNvSpPr/>
          <p:nvPr/>
        </p:nvSpPr>
        <p:spPr>
          <a:xfrm>
            <a:off x="1405875" y="2436713"/>
            <a:ext cx="1687800" cy="40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78d48ab45e_0_18"/>
          <p:cNvSpPr/>
          <p:nvPr/>
        </p:nvSpPr>
        <p:spPr>
          <a:xfrm>
            <a:off x="8978520" y="2436713"/>
            <a:ext cx="2269200" cy="40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g78d48ab45e_0_18"/>
          <p:cNvCxnSpPr>
            <a:stCxn id="196" idx="3"/>
            <a:endCxn id="192" idx="1"/>
          </p:cNvCxnSpPr>
          <p:nvPr/>
        </p:nvCxnSpPr>
        <p:spPr>
          <a:xfrm>
            <a:off x="3093675" y="2639363"/>
            <a:ext cx="8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g78d48ab45e_0_18"/>
          <p:cNvCxnSpPr>
            <a:stCxn id="192" idx="3"/>
            <a:endCxn id="197" idx="1"/>
          </p:cNvCxnSpPr>
          <p:nvPr/>
        </p:nvCxnSpPr>
        <p:spPr>
          <a:xfrm>
            <a:off x="8130347" y="2639273"/>
            <a:ext cx="8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g78d48ab45e_0_18"/>
          <p:cNvCxnSpPr>
            <a:stCxn id="194" idx="3"/>
            <a:endCxn id="195" idx="1"/>
          </p:cNvCxnSpPr>
          <p:nvPr/>
        </p:nvCxnSpPr>
        <p:spPr>
          <a:xfrm>
            <a:off x="5763263" y="2620322"/>
            <a:ext cx="50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g78d48ab45e_0_18"/>
          <p:cNvSpPr/>
          <p:nvPr/>
        </p:nvSpPr>
        <p:spPr>
          <a:xfrm>
            <a:off x="1497922" y="2525308"/>
            <a:ext cx="272100" cy="2280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78d48ab45e_0_18"/>
          <p:cNvSpPr/>
          <p:nvPr/>
        </p:nvSpPr>
        <p:spPr>
          <a:xfrm>
            <a:off x="2719823" y="2525327"/>
            <a:ext cx="272100" cy="2280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78d48ab45e_0_18"/>
          <p:cNvSpPr/>
          <p:nvPr/>
        </p:nvSpPr>
        <p:spPr>
          <a:xfrm>
            <a:off x="2108861" y="2525327"/>
            <a:ext cx="272100" cy="2280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78d48ab45e_0_18"/>
          <p:cNvSpPr/>
          <p:nvPr/>
        </p:nvSpPr>
        <p:spPr>
          <a:xfrm>
            <a:off x="9123524" y="2525308"/>
            <a:ext cx="272100" cy="228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78d48ab45e_0_18"/>
          <p:cNvSpPr/>
          <p:nvPr/>
        </p:nvSpPr>
        <p:spPr>
          <a:xfrm>
            <a:off x="10851148" y="2525327"/>
            <a:ext cx="272100" cy="228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78d48ab45e_0_18"/>
          <p:cNvSpPr/>
          <p:nvPr/>
        </p:nvSpPr>
        <p:spPr>
          <a:xfrm>
            <a:off x="9699387" y="2525327"/>
            <a:ext cx="272100" cy="228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78d48ab45e_0_18"/>
          <p:cNvSpPr/>
          <p:nvPr/>
        </p:nvSpPr>
        <p:spPr>
          <a:xfrm>
            <a:off x="1276900" y="4272550"/>
            <a:ext cx="9720600" cy="223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78d48ab45e_0_18"/>
          <p:cNvSpPr/>
          <p:nvPr/>
        </p:nvSpPr>
        <p:spPr>
          <a:xfrm>
            <a:off x="10275273" y="2525308"/>
            <a:ext cx="272100" cy="228000"/>
          </a:xfrm>
          <a:prstGeom prst="triangle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78d48ab45e_0_18"/>
          <p:cNvSpPr/>
          <p:nvPr/>
        </p:nvSpPr>
        <p:spPr>
          <a:xfrm>
            <a:off x="5256313" y="4493202"/>
            <a:ext cx="1815900" cy="650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Seq2Seq </a:t>
            </a:r>
            <a:r>
              <a:rPr b="1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чат-бот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g78d48ab45e_0_18"/>
          <p:cNvCxnSpPr/>
          <p:nvPr/>
        </p:nvCxnSpPr>
        <p:spPr>
          <a:xfrm>
            <a:off x="4190722" y="4818410"/>
            <a:ext cx="82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g78d48ab45e_0_18"/>
          <p:cNvCxnSpPr/>
          <p:nvPr/>
        </p:nvCxnSpPr>
        <p:spPr>
          <a:xfrm>
            <a:off x="7250975" y="4818410"/>
            <a:ext cx="82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g78d48ab45e_0_18"/>
          <p:cNvSpPr txBox="1"/>
          <p:nvPr/>
        </p:nvSpPr>
        <p:spPr>
          <a:xfrm>
            <a:off x="2131813" y="4587550"/>
            <a:ext cx="18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твои дела?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78d48ab45e_0_18"/>
          <p:cNvSpPr txBox="1"/>
          <p:nvPr/>
        </p:nvSpPr>
        <p:spPr>
          <a:xfrm>
            <a:off x="8252313" y="4587550"/>
            <a:ext cx="248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Мои дела хорошо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78d48ab45e_0_18"/>
          <p:cNvSpPr/>
          <p:nvPr/>
        </p:nvSpPr>
        <p:spPr>
          <a:xfrm>
            <a:off x="5254835" y="5649578"/>
            <a:ext cx="1815900" cy="650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Seq2Seq </a:t>
            </a:r>
            <a:r>
              <a:rPr b="1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переводчик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g78d48ab45e_0_18"/>
          <p:cNvCxnSpPr/>
          <p:nvPr/>
        </p:nvCxnSpPr>
        <p:spPr>
          <a:xfrm>
            <a:off x="4331919" y="5974786"/>
            <a:ext cx="82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g78d48ab45e_0_18"/>
          <p:cNvCxnSpPr/>
          <p:nvPr/>
        </p:nvCxnSpPr>
        <p:spPr>
          <a:xfrm>
            <a:off x="7249497" y="5974786"/>
            <a:ext cx="82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7" name="Google Shape;217;g78d48ab45e_0_18"/>
          <p:cNvSpPr txBox="1"/>
          <p:nvPr/>
        </p:nvSpPr>
        <p:spPr>
          <a:xfrm>
            <a:off x="2099587" y="5743925"/>
            <a:ext cx="197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old are you?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78d48ab45e_0_18"/>
          <p:cNvSpPr txBox="1"/>
          <p:nvPr/>
        </p:nvSpPr>
        <p:spPr>
          <a:xfrm>
            <a:off x="8250880" y="5743929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Сколько тебе лет?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78d48ab45e_0_18"/>
          <p:cNvSpPr txBox="1"/>
          <p:nvPr/>
        </p:nvSpPr>
        <p:spPr>
          <a:xfrm>
            <a:off x="1194475" y="3611975"/>
            <a:ext cx="25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Примеры использования Seq2Seq моделей: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78d48ab45e_0_18"/>
          <p:cNvSpPr txBox="1"/>
          <p:nvPr/>
        </p:nvSpPr>
        <p:spPr>
          <a:xfrm>
            <a:off x="1537238" y="4587550"/>
            <a:ext cx="4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78d48ab45e_0_18"/>
          <p:cNvSpPr txBox="1"/>
          <p:nvPr/>
        </p:nvSpPr>
        <p:spPr>
          <a:xfrm>
            <a:off x="1537238" y="5743925"/>
            <a:ext cx="4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59184157e_0_350"/>
          <p:cNvSpPr txBox="1"/>
          <p:nvPr/>
        </p:nvSpPr>
        <p:spPr>
          <a:xfrm>
            <a:off x="496358" y="656737"/>
            <a:ext cx="111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Seq2Seq (Sequence-to-Sequence)</a:t>
            </a:r>
            <a:endParaRPr b="1" i="0" sz="40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28" name="Google Shape;228;gd59184157e_0_350"/>
          <p:cNvGrpSpPr/>
          <p:nvPr/>
        </p:nvGrpSpPr>
        <p:grpSpPr>
          <a:xfrm flipH="1" rot="10800000">
            <a:off x="59125" y="140857"/>
            <a:ext cx="12073738" cy="408743"/>
            <a:chOff x="0" y="0"/>
            <a:chExt cx="12192001" cy="710239"/>
          </a:xfrm>
        </p:grpSpPr>
        <p:pic>
          <p:nvPicPr>
            <p:cNvPr descr="ÐÐ°ÑÑÐ¸Ð½ÐºÐ¸ Ð¿Ð¾ Ð·Ð°Ð¿ÑÐ¾ÑÑ dots" id="229" name="Google Shape;229;gd59184157e_0_350"/>
            <p:cNvPicPr preferRelativeResize="0"/>
            <p:nvPr/>
          </p:nvPicPr>
          <p:blipFill rotWithShape="1">
            <a:blip r:embed="rId3">
              <a:alphaModFix/>
            </a:blip>
            <a:srcRect b="21411" l="507" r="0" t="56962"/>
            <a:stretch/>
          </p:blipFill>
          <p:spPr>
            <a:xfrm>
              <a:off x="0" y="0"/>
              <a:ext cx="3268337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0" name="Google Shape;230;gd59184157e_0_350"/>
            <p:cNvPicPr preferRelativeResize="0"/>
            <p:nvPr/>
          </p:nvPicPr>
          <p:blipFill rotWithShape="1">
            <a:blip r:embed="rId3">
              <a:alphaModFix/>
            </a:blip>
            <a:srcRect b="21411" l="507" r="0" t="56962"/>
            <a:stretch/>
          </p:blipFill>
          <p:spPr>
            <a:xfrm>
              <a:off x="3268336" y="0"/>
              <a:ext cx="3268337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1" name="Google Shape;231;gd59184157e_0_350"/>
            <p:cNvPicPr preferRelativeResize="0"/>
            <p:nvPr/>
          </p:nvPicPr>
          <p:blipFill rotWithShape="1">
            <a:blip r:embed="rId3">
              <a:alphaModFix/>
            </a:blip>
            <a:srcRect b="21411" l="507" r="0" t="56962"/>
            <a:stretch/>
          </p:blipFill>
          <p:spPr>
            <a:xfrm>
              <a:off x="6536672" y="0"/>
              <a:ext cx="3268337" cy="710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232" name="Google Shape;232;gd59184157e_0_350"/>
            <p:cNvPicPr preferRelativeResize="0"/>
            <p:nvPr/>
          </p:nvPicPr>
          <p:blipFill rotWithShape="1">
            <a:blip r:embed="rId3">
              <a:alphaModFix/>
            </a:blip>
            <a:srcRect b="21411" l="501" r="26834" t="56962"/>
            <a:stretch/>
          </p:blipFill>
          <p:spPr>
            <a:xfrm>
              <a:off x="9805008" y="0"/>
              <a:ext cx="2386993" cy="7102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gd59184157e_0_350"/>
          <p:cNvSpPr txBox="1"/>
          <p:nvPr/>
        </p:nvSpPr>
        <p:spPr>
          <a:xfrm>
            <a:off x="318669" y="2178050"/>
            <a:ext cx="311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 базы для чат-бота: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Привет, как дела?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Привет. Всё отлично.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Как тебя зовут?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Меня зовут Артем.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. . 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d59184157e_0_350"/>
          <p:cNvSpPr txBox="1"/>
          <p:nvPr/>
        </p:nvSpPr>
        <p:spPr>
          <a:xfrm>
            <a:off x="4246275" y="2178050"/>
            <a:ext cx="2368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[4, 8, 17, 0, 0, 0]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[1, 4, 35, 29, 2, 0]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[8, 15, 66, 0, 0, 0]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[1, 4, 66, 143, 2, 0]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. . 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d59184157e_0_350"/>
          <p:cNvSpPr/>
          <p:nvPr/>
        </p:nvSpPr>
        <p:spPr>
          <a:xfrm>
            <a:off x="3168975" y="3132275"/>
            <a:ext cx="1077300" cy="40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d59184157e_0_350"/>
          <p:cNvSpPr/>
          <p:nvPr/>
        </p:nvSpPr>
        <p:spPr>
          <a:xfrm rot="-5400000">
            <a:off x="7997325" y="3091150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d59184157e_0_350"/>
          <p:cNvSpPr/>
          <p:nvPr/>
        </p:nvSpPr>
        <p:spPr>
          <a:xfrm rot="-5400000">
            <a:off x="8049725" y="3138775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d59184157e_0_350"/>
          <p:cNvSpPr/>
          <p:nvPr/>
        </p:nvSpPr>
        <p:spPr>
          <a:xfrm rot="-5400000">
            <a:off x="8106875" y="3195925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d59184157e_0_350"/>
          <p:cNvSpPr/>
          <p:nvPr/>
        </p:nvSpPr>
        <p:spPr>
          <a:xfrm rot="-5400000">
            <a:off x="8159275" y="3243550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d59184157e_0_350"/>
          <p:cNvSpPr/>
          <p:nvPr/>
        </p:nvSpPr>
        <p:spPr>
          <a:xfrm rot="-5400000">
            <a:off x="8214025" y="3295950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d59184157e_0_350"/>
          <p:cNvSpPr/>
          <p:nvPr/>
        </p:nvSpPr>
        <p:spPr>
          <a:xfrm rot="-5400000">
            <a:off x="8271175" y="3353075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gd59184157e_0_350"/>
          <p:cNvCxnSpPr/>
          <p:nvPr/>
        </p:nvCxnSpPr>
        <p:spPr>
          <a:xfrm>
            <a:off x="8111625" y="3764225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gd59184157e_0_350"/>
          <p:cNvCxnSpPr/>
          <p:nvPr/>
        </p:nvCxnSpPr>
        <p:spPr>
          <a:xfrm>
            <a:off x="8252125" y="3764225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gd59184157e_0_350"/>
          <p:cNvCxnSpPr/>
          <p:nvPr/>
        </p:nvCxnSpPr>
        <p:spPr>
          <a:xfrm>
            <a:off x="8397375" y="3764225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gd59184157e_0_350"/>
          <p:cNvCxnSpPr/>
          <p:nvPr/>
        </p:nvCxnSpPr>
        <p:spPr>
          <a:xfrm>
            <a:off x="8547375" y="3764225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gd59184157e_0_350"/>
          <p:cNvCxnSpPr/>
          <p:nvPr/>
        </p:nvCxnSpPr>
        <p:spPr>
          <a:xfrm>
            <a:off x="8704550" y="3764225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gd59184157e_0_350"/>
          <p:cNvCxnSpPr/>
          <p:nvPr/>
        </p:nvCxnSpPr>
        <p:spPr>
          <a:xfrm rot="10800000">
            <a:off x="7785525" y="3443450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gd59184157e_0_350"/>
          <p:cNvCxnSpPr/>
          <p:nvPr/>
        </p:nvCxnSpPr>
        <p:spPr>
          <a:xfrm rot="10800000">
            <a:off x="7918675" y="3443450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gd59184157e_0_350"/>
          <p:cNvCxnSpPr/>
          <p:nvPr/>
        </p:nvCxnSpPr>
        <p:spPr>
          <a:xfrm rot="10800000">
            <a:off x="8071275" y="3443450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gd59184157e_0_350"/>
          <p:cNvCxnSpPr/>
          <p:nvPr/>
        </p:nvCxnSpPr>
        <p:spPr>
          <a:xfrm rot="10800000">
            <a:off x="8221275" y="3443450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gd59184157e_0_350"/>
          <p:cNvCxnSpPr/>
          <p:nvPr/>
        </p:nvCxnSpPr>
        <p:spPr>
          <a:xfrm rot="10800000">
            <a:off x="8378450" y="3443450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gd59184157e_0_350"/>
          <p:cNvSpPr/>
          <p:nvPr/>
        </p:nvSpPr>
        <p:spPr>
          <a:xfrm rot="-5400000">
            <a:off x="7980600" y="2815813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d59184157e_0_350"/>
          <p:cNvSpPr/>
          <p:nvPr/>
        </p:nvSpPr>
        <p:spPr>
          <a:xfrm rot="-5400000">
            <a:off x="8033000" y="2863438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d59184157e_0_350"/>
          <p:cNvSpPr/>
          <p:nvPr/>
        </p:nvSpPr>
        <p:spPr>
          <a:xfrm rot="-5400000">
            <a:off x="8090150" y="2920588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d59184157e_0_350"/>
          <p:cNvSpPr/>
          <p:nvPr/>
        </p:nvSpPr>
        <p:spPr>
          <a:xfrm rot="-5400000">
            <a:off x="8142550" y="2968213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d59184157e_0_350"/>
          <p:cNvSpPr/>
          <p:nvPr/>
        </p:nvSpPr>
        <p:spPr>
          <a:xfrm rot="-5400000">
            <a:off x="8197300" y="3020613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d59184157e_0_350"/>
          <p:cNvSpPr/>
          <p:nvPr/>
        </p:nvSpPr>
        <p:spPr>
          <a:xfrm rot="-5400000">
            <a:off x="8254450" y="3077738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gd59184157e_0_350"/>
          <p:cNvCxnSpPr/>
          <p:nvPr/>
        </p:nvCxnSpPr>
        <p:spPr>
          <a:xfrm>
            <a:off x="8094900" y="34888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gd59184157e_0_350"/>
          <p:cNvCxnSpPr/>
          <p:nvPr/>
        </p:nvCxnSpPr>
        <p:spPr>
          <a:xfrm>
            <a:off x="8235400" y="34888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gd59184157e_0_350"/>
          <p:cNvCxnSpPr/>
          <p:nvPr/>
        </p:nvCxnSpPr>
        <p:spPr>
          <a:xfrm>
            <a:off x="8380650" y="34888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gd59184157e_0_350"/>
          <p:cNvCxnSpPr/>
          <p:nvPr/>
        </p:nvCxnSpPr>
        <p:spPr>
          <a:xfrm>
            <a:off x="8530650" y="34888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gd59184157e_0_350"/>
          <p:cNvCxnSpPr/>
          <p:nvPr/>
        </p:nvCxnSpPr>
        <p:spPr>
          <a:xfrm>
            <a:off x="8687825" y="34888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gd59184157e_0_350"/>
          <p:cNvCxnSpPr/>
          <p:nvPr/>
        </p:nvCxnSpPr>
        <p:spPr>
          <a:xfrm rot="10800000">
            <a:off x="7768800" y="31681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gd59184157e_0_350"/>
          <p:cNvCxnSpPr/>
          <p:nvPr/>
        </p:nvCxnSpPr>
        <p:spPr>
          <a:xfrm rot="10800000">
            <a:off x="7901950" y="31681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gd59184157e_0_350"/>
          <p:cNvCxnSpPr/>
          <p:nvPr/>
        </p:nvCxnSpPr>
        <p:spPr>
          <a:xfrm rot="10800000">
            <a:off x="8054550" y="31681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gd59184157e_0_350"/>
          <p:cNvCxnSpPr/>
          <p:nvPr/>
        </p:nvCxnSpPr>
        <p:spPr>
          <a:xfrm rot="10800000">
            <a:off x="8204550" y="31681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gd59184157e_0_350"/>
          <p:cNvCxnSpPr/>
          <p:nvPr/>
        </p:nvCxnSpPr>
        <p:spPr>
          <a:xfrm rot="10800000">
            <a:off x="8361725" y="31681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gd59184157e_0_350"/>
          <p:cNvSpPr/>
          <p:nvPr/>
        </p:nvSpPr>
        <p:spPr>
          <a:xfrm rot="-5400000">
            <a:off x="7993750" y="2552338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d59184157e_0_350"/>
          <p:cNvSpPr/>
          <p:nvPr/>
        </p:nvSpPr>
        <p:spPr>
          <a:xfrm rot="-5400000">
            <a:off x="8046150" y="2599963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d59184157e_0_350"/>
          <p:cNvSpPr/>
          <p:nvPr/>
        </p:nvSpPr>
        <p:spPr>
          <a:xfrm rot="-5400000">
            <a:off x="8103300" y="2657113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59184157e_0_350"/>
          <p:cNvSpPr/>
          <p:nvPr/>
        </p:nvSpPr>
        <p:spPr>
          <a:xfrm rot="-5400000">
            <a:off x="8155700" y="2704738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d59184157e_0_350"/>
          <p:cNvSpPr/>
          <p:nvPr/>
        </p:nvSpPr>
        <p:spPr>
          <a:xfrm rot="-5400000">
            <a:off x="8210450" y="2757138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d59184157e_0_350"/>
          <p:cNvSpPr/>
          <p:nvPr/>
        </p:nvSpPr>
        <p:spPr>
          <a:xfrm rot="-5400000">
            <a:off x="8267600" y="2814263"/>
            <a:ext cx="228600" cy="933600"/>
          </a:xfrm>
          <a:prstGeom prst="cube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d59184157e_0_350"/>
          <p:cNvCxnSpPr/>
          <p:nvPr/>
        </p:nvCxnSpPr>
        <p:spPr>
          <a:xfrm>
            <a:off x="8108050" y="3225413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gd59184157e_0_350"/>
          <p:cNvCxnSpPr/>
          <p:nvPr/>
        </p:nvCxnSpPr>
        <p:spPr>
          <a:xfrm>
            <a:off x="8248550" y="3225413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gd59184157e_0_350"/>
          <p:cNvCxnSpPr/>
          <p:nvPr/>
        </p:nvCxnSpPr>
        <p:spPr>
          <a:xfrm>
            <a:off x="8393800" y="3225413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gd59184157e_0_350"/>
          <p:cNvCxnSpPr/>
          <p:nvPr/>
        </p:nvCxnSpPr>
        <p:spPr>
          <a:xfrm>
            <a:off x="8543800" y="3225413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gd59184157e_0_350"/>
          <p:cNvCxnSpPr/>
          <p:nvPr/>
        </p:nvCxnSpPr>
        <p:spPr>
          <a:xfrm>
            <a:off x="8700975" y="3225413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gd59184157e_0_350"/>
          <p:cNvCxnSpPr/>
          <p:nvPr/>
        </p:nvCxnSpPr>
        <p:spPr>
          <a:xfrm rot="10800000">
            <a:off x="7781950" y="2904638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gd59184157e_0_350"/>
          <p:cNvCxnSpPr/>
          <p:nvPr/>
        </p:nvCxnSpPr>
        <p:spPr>
          <a:xfrm rot="10800000">
            <a:off x="7915100" y="2904638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gd59184157e_0_350"/>
          <p:cNvCxnSpPr/>
          <p:nvPr/>
        </p:nvCxnSpPr>
        <p:spPr>
          <a:xfrm rot="10800000">
            <a:off x="8067700" y="2904638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gd59184157e_0_350"/>
          <p:cNvCxnSpPr/>
          <p:nvPr/>
        </p:nvCxnSpPr>
        <p:spPr>
          <a:xfrm rot="10800000">
            <a:off x="8217700" y="2904638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gd59184157e_0_350"/>
          <p:cNvCxnSpPr/>
          <p:nvPr/>
        </p:nvCxnSpPr>
        <p:spPr>
          <a:xfrm rot="10800000">
            <a:off x="8374875" y="2904638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gd59184157e_0_350"/>
          <p:cNvSpPr/>
          <p:nvPr/>
        </p:nvSpPr>
        <p:spPr>
          <a:xfrm rot="-5400000">
            <a:off x="7997325" y="2285113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d59184157e_0_350"/>
          <p:cNvSpPr/>
          <p:nvPr/>
        </p:nvSpPr>
        <p:spPr>
          <a:xfrm rot="-5400000">
            <a:off x="8049725" y="2332738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d59184157e_0_350"/>
          <p:cNvSpPr/>
          <p:nvPr/>
        </p:nvSpPr>
        <p:spPr>
          <a:xfrm rot="-5400000">
            <a:off x="8106875" y="2389888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d59184157e_0_350"/>
          <p:cNvSpPr/>
          <p:nvPr/>
        </p:nvSpPr>
        <p:spPr>
          <a:xfrm rot="-5400000">
            <a:off x="8159275" y="2437513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d59184157e_0_350"/>
          <p:cNvSpPr/>
          <p:nvPr/>
        </p:nvSpPr>
        <p:spPr>
          <a:xfrm rot="-5400000">
            <a:off x="8214025" y="2489913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d59184157e_0_350"/>
          <p:cNvSpPr/>
          <p:nvPr/>
        </p:nvSpPr>
        <p:spPr>
          <a:xfrm rot="-5400000">
            <a:off x="8271175" y="2547038"/>
            <a:ext cx="228600" cy="9336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gd59184157e_0_350"/>
          <p:cNvCxnSpPr/>
          <p:nvPr/>
        </p:nvCxnSpPr>
        <p:spPr>
          <a:xfrm>
            <a:off x="8111625" y="29581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gd59184157e_0_350"/>
          <p:cNvCxnSpPr/>
          <p:nvPr/>
        </p:nvCxnSpPr>
        <p:spPr>
          <a:xfrm>
            <a:off x="8252125" y="29581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gd59184157e_0_350"/>
          <p:cNvCxnSpPr/>
          <p:nvPr/>
        </p:nvCxnSpPr>
        <p:spPr>
          <a:xfrm>
            <a:off x="8397375" y="29581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gd59184157e_0_350"/>
          <p:cNvCxnSpPr/>
          <p:nvPr/>
        </p:nvCxnSpPr>
        <p:spPr>
          <a:xfrm>
            <a:off x="8547375" y="29581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gd59184157e_0_350"/>
          <p:cNvCxnSpPr/>
          <p:nvPr/>
        </p:nvCxnSpPr>
        <p:spPr>
          <a:xfrm>
            <a:off x="8704550" y="2958188"/>
            <a:ext cx="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gd59184157e_0_350"/>
          <p:cNvCxnSpPr/>
          <p:nvPr/>
        </p:nvCxnSpPr>
        <p:spPr>
          <a:xfrm rot="10800000">
            <a:off x="7785525" y="26374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gd59184157e_0_350"/>
          <p:cNvCxnSpPr/>
          <p:nvPr/>
        </p:nvCxnSpPr>
        <p:spPr>
          <a:xfrm rot="10800000">
            <a:off x="7918675" y="26374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gd59184157e_0_350"/>
          <p:cNvCxnSpPr/>
          <p:nvPr/>
        </p:nvCxnSpPr>
        <p:spPr>
          <a:xfrm rot="10800000">
            <a:off x="8071275" y="26374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gd59184157e_0_350"/>
          <p:cNvCxnSpPr/>
          <p:nvPr/>
        </p:nvCxnSpPr>
        <p:spPr>
          <a:xfrm rot="10800000">
            <a:off x="8221275" y="26374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gd59184157e_0_350"/>
          <p:cNvCxnSpPr/>
          <p:nvPr/>
        </p:nvCxnSpPr>
        <p:spPr>
          <a:xfrm rot="10800000">
            <a:off x="8378450" y="2637413"/>
            <a:ext cx="3261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gd59184157e_0_350"/>
          <p:cNvSpPr/>
          <p:nvPr/>
        </p:nvSpPr>
        <p:spPr>
          <a:xfrm>
            <a:off x="6340800" y="3132275"/>
            <a:ext cx="1077300" cy="40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d59184157e_0_350"/>
          <p:cNvSpPr txBox="1"/>
          <p:nvPr/>
        </p:nvSpPr>
        <p:spPr>
          <a:xfrm>
            <a:off x="4105400" y="2178050"/>
            <a:ext cx="1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Вопросы</a:t>
            </a:r>
            <a:endParaRPr b="0" i="0" sz="1400" u="none" cap="none" strike="noStrik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gd59184157e_0_350"/>
          <p:cNvCxnSpPr>
            <a:endCxn id="301" idx="1"/>
          </p:cNvCxnSpPr>
          <p:nvPr/>
        </p:nvCxnSpPr>
        <p:spPr>
          <a:xfrm flipH="1" rot="10800000">
            <a:off x="3048200" y="2378150"/>
            <a:ext cx="1057200" cy="4881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d59184157e_0_350"/>
          <p:cNvCxnSpPr/>
          <p:nvPr/>
        </p:nvCxnSpPr>
        <p:spPr>
          <a:xfrm flipH="1" rot="10800000">
            <a:off x="2771900" y="2599475"/>
            <a:ext cx="1485900" cy="914400"/>
          </a:xfrm>
          <a:prstGeom prst="straightConnector1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gd59184157e_0_350"/>
          <p:cNvSpPr txBox="1"/>
          <p:nvPr/>
        </p:nvSpPr>
        <p:spPr>
          <a:xfrm>
            <a:off x="3572000" y="4187825"/>
            <a:ext cx="1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D9EAD3"/>
                </a:solidFill>
                <a:latin typeface="Arial"/>
                <a:ea typeface="Arial"/>
                <a:cs typeface="Arial"/>
                <a:sym typeface="Arial"/>
              </a:rPr>
              <a:t>Ответы</a:t>
            </a:r>
            <a:endParaRPr b="0" i="0" sz="1400" u="none" cap="none" strike="noStrike">
              <a:solidFill>
                <a:srgbClr val="D9EAD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gd59184157e_0_350"/>
          <p:cNvCxnSpPr/>
          <p:nvPr/>
        </p:nvCxnSpPr>
        <p:spPr>
          <a:xfrm rot="10800000">
            <a:off x="3025750" y="3447275"/>
            <a:ext cx="971700" cy="752400"/>
          </a:xfrm>
          <a:prstGeom prst="straightConnector1">
            <a:avLst/>
          </a:pr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gd59184157e_0_350"/>
          <p:cNvCxnSpPr>
            <a:stCxn id="304" idx="1"/>
          </p:cNvCxnSpPr>
          <p:nvPr/>
        </p:nvCxnSpPr>
        <p:spPr>
          <a:xfrm rot="10800000">
            <a:off x="2873600" y="3933125"/>
            <a:ext cx="698400" cy="454800"/>
          </a:xfrm>
          <a:prstGeom prst="straightConnector1">
            <a:avLst/>
          </a:pr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gd59184157e_0_350"/>
          <p:cNvSpPr/>
          <p:nvPr/>
        </p:nvSpPr>
        <p:spPr>
          <a:xfrm>
            <a:off x="9156975" y="2623150"/>
            <a:ext cx="10773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 input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d59184157e_0_350"/>
          <p:cNvSpPr/>
          <p:nvPr/>
        </p:nvSpPr>
        <p:spPr>
          <a:xfrm>
            <a:off x="9156975" y="3635193"/>
            <a:ext cx="10773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 input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d59184157e_0_350"/>
          <p:cNvSpPr/>
          <p:nvPr/>
        </p:nvSpPr>
        <p:spPr>
          <a:xfrm>
            <a:off x="10415725" y="2533450"/>
            <a:ext cx="1362000" cy="488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d59184157e_0_350"/>
          <p:cNvSpPr/>
          <p:nvPr/>
        </p:nvSpPr>
        <p:spPr>
          <a:xfrm>
            <a:off x="10415725" y="3545500"/>
            <a:ext cx="1362000" cy="488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 layer decoder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d59184157e_0_350"/>
          <p:cNvSpPr/>
          <p:nvPr/>
        </p:nvSpPr>
        <p:spPr>
          <a:xfrm>
            <a:off x="10787475" y="3056125"/>
            <a:ext cx="628800" cy="454800"/>
          </a:xfrm>
          <a:prstGeom prst="downArrow">
            <a:avLst>
              <a:gd fmla="val 50000" name="adj1"/>
              <a:gd fmla="val 42788" name="adj2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ru-RU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d59184157e_0_350"/>
          <p:cNvSpPr/>
          <p:nvPr/>
        </p:nvSpPr>
        <p:spPr>
          <a:xfrm>
            <a:off x="10420875" y="4557550"/>
            <a:ext cx="1362000" cy="48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 layer softmax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d59184157e_0_350"/>
          <p:cNvSpPr/>
          <p:nvPr/>
        </p:nvSpPr>
        <p:spPr>
          <a:xfrm>
            <a:off x="10787475" y="4068175"/>
            <a:ext cx="628800" cy="454800"/>
          </a:xfrm>
          <a:prstGeom prst="downArrow">
            <a:avLst>
              <a:gd fmla="val 50000" name="adj1"/>
              <a:gd fmla="val 42788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600"/>
              <a:t>dec out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d59184157e_0_350"/>
          <p:cNvSpPr/>
          <p:nvPr/>
        </p:nvSpPr>
        <p:spPr>
          <a:xfrm>
            <a:off x="9070725" y="2456350"/>
            <a:ext cx="2802600" cy="161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d59184157e_0_350"/>
          <p:cNvSpPr txBox="1"/>
          <p:nvPr/>
        </p:nvSpPr>
        <p:spPr>
          <a:xfrm>
            <a:off x="9169725" y="1940588"/>
            <a:ext cx="26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Seq2Seq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d59184157e_0_350"/>
          <p:cNvSpPr txBox="1"/>
          <p:nvPr/>
        </p:nvSpPr>
        <p:spPr>
          <a:xfrm>
            <a:off x="318675" y="4779875"/>
            <a:ext cx="769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последовательности ответов добавляем теги &lt;start&gt; в начало предложения и &lt;end&gt; в конец предложения.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словаре частотности они будут иметь индексы 1 и 2 соответственно.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59184157e_0_235"/>
          <p:cNvSpPr txBox="1"/>
          <p:nvPr/>
        </p:nvSpPr>
        <p:spPr>
          <a:xfrm>
            <a:off x="496358" y="262287"/>
            <a:ext cx="111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Обучение модели Seq2Seq</a:t>
            </a:r>
            <a:endParaRPr b="1" i="0" sz="40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3" name="Google Shape;323;gd59184157e_0_235"/>
          <p:cNvSpPr/>
          <p:nvPr/>
        </p:nvSpPr>
        <p:spPr>
          <a:xfrm>
            <a:off x="300800" y="4311399"/>
            <a:ext cx="4745100" cy="182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d59184157e_0_235"/>
          <p:cNvSpPr/>
          <p:nvPr/>
        </p:nvSpPr>
        <p:spPr>
          <a:xfrm>
            <a:off x="6386800" y="4311400"/>
            <a:ext cx="5598300" cy="18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d59184157e_0_235"/>
          <p:cNvSpPr txBox="1"/>
          <p:nvPr/>
        </p:nvSpPr>
        <p:spPr>
          <a:xfrm>
            <a:off x="401335" y="6285055"/>
            <a:ext cx="4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                 твои                 дела?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d59184157e_0_235"/>
          <p:cNvSpPr/>
          <p:nvPr/>
        </p:nvSpPr>
        <p:spPr>
          <a:xfrm>
            <a:off x="809906" y="1442909"/>
            <a:ext cx="3351000" cy="1692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gd59184157e_0_235"/>
          <p:cNvCxnSpPr/>
          <p:nvPr/>
        </p:nvCxnSpPr>
        <p:spPr>
          <a:xfrm>
            <a:off x="815448" y="1746965"/>
            <a:ext cx="3863700" cy="2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8" name="Google Shape;328;gd59184157e_0_235"/>
          <p:cNvSpPr/>
          <p:nvPr/>
        </p:nvSpPr>
        <p:spPr>
          <a:xfrm>
            <a:off x="1104723" y="2510694"/>
            <a:ext cx="426600" cy="175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d59184157e_0_235"/>
          <p:cNvSpPr txBox="1"/>
          <p:nvPr/>
        </p:nvSpPr>
        <p:spPr>
          <a:xfrm>
            <a:off x="996131" y="2458566"/>
            <a:ext cx="636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d59184157e_0_235"/>
          <p:cNvSpPr/>
          <p:nvPr/>
        </p:nvSpPr>
        <p:spPr>
          <a:xfrm>
            <a:off x="1721373" y="2510694"/>
            <a:ext cx="426600" cy="175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d59184157e_0_235"/>
          <p:cNvSpPr txBox="1"/>
          <p:nvPr/>
        </p:nvSpPr>
        <p:spPr>
          <a:xfrm>
            <a:off x="1531361" y="2458566"/>
            <a:ext cx="806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d59184157e_0_235"/>
          <p:cNvSpPr/>
          <p:nvPr/>
        </p:nvSpPr>
        <p:spPr>
          <a:xfrm>
            <a:off x="2370844" y="2510694"/>
            <a:ext cx="426600" cy="175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d59184157e_0_235"/>
          <p:cNvSpPr txBox="1"/>
          <p:nvPr/>
        </p:nvSpPr>
        <p:spPr>
          <a:xfrm>
            <a:off x="2180833" y="2458566"/>
            <a:ext cx="806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59184157e_0_235"/>
          <p:cNvSpPr/>
          <p:nvPr/>
        </p:nvSpPr>
        <p:spPr>
          <a:xfrm>
            <a:off x="3020335" y="2510694"/>
            <a:ext cx="426600" cy="175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d59184157e_0_235"/>
          <p:cNvSpPr txBox="1"/>
          <p:nvPr/>
        </p:nvSpPr>
        <p:spPr>
          <a:xfrm>
            <a:off x="2830324" y="2458566"/>
            <a:ext cx="806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gd59184157e_0_235"/>
          <p:cNvCxnSpPr/>
          <p:nvPr/>
        </p:nvCxnSpPr>
        <p:spPr>
          <a:xfrm>
            <a:off x="817016" y="2851702"/>
            <a:ext cx="2113200" cy="3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" name="Google Shape;337;gd59184157e_0_235"/>
          <p:cNvCxnSpPr/>
          <p:nvPr/>
        </p:nvCxnSpPr>
        <p:spPr>
          <a:xfrm rot="10800000">
            <a:off x="1099340" y="2868255"/>
            <a:ext cx="0" cy="564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gd59184157e_0_235"/>
          <p:cNvCxnSpPr/>
          <p:nvPr/>
        </p:nvCxnSpPr>
        <p:spPr>
          <a:xfrm rot="10800000">
            <a:off x="1102953" y="3123545"/>
            <a:ext cx="3900" cy="29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gd59184157e_0_235"/>
          <p:cNvCxnSpPr/>
          <p:nvPr/>
        </p:nvCxnSpPr>
        <p:spPr>
          <a:xfrm rot="10800000">
            <a:off x="1313385" y="2691682"/>
            <a:ext cx="300" cy="17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gd59184157e_0_235"/>
          <p:cNvCxnSpPr>
            <a:endCxn id="341" idx="4"/>
          </p:cNvCxnSpPr>
          <p:nvPr/>
        </p:nvCxnSpPr>
        <p:spPr>
          <a:xfrm rot="10800000">
            <a:off x="1313588" y="1846864"/>
            <a:ext cx="3600" cy="663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1" name="Google Shape;341;gd59184157e_0_235"/>
          <p:cNvSpPr/>
          <p:nvPr/>
        </p:nvSpPr>
        <p:spPr>
          <a:xfrm>
            <a:off x="1185788" y="1638064"/>
            <a:ext cx="255600" cy="2088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gd59184157e_0_235"/>
          <p:cNvCxnSpPr/>
          <p:nvPr/>
        </p:nvCxnSpPr>
        <p:spPr>
          <a:xfrm rot="10800000">
            <a:off x="1935219" y="2689817"/>
            <a:ext cx="1800" cy="167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gd59184157e_0_235"/>
          <p:cNvCxnSpPr/>
          <p:nvPr/>
        </p:nvCxnSpPr>
        <p:spPr>
          <a:xfrm rot="10800000">
            <a:off x="2596280" y="2688406"/>
            <a:ext cx="0" cy="17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gd59184157e_0_235"/>
          <p:cNvSpPr txBox="1"/>
          <p:nvPr/>
        </p:nvSpPr>
        <p:spPr>
          <a:xfrm>
            <a:off x="1190264" y="1638561"/>
            <a:ext cx="255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d59184157e_0_235"/>
          <p:cNvSpPr/>
          <p:nvPr/>
        </p:nvSpPr>
        <p:spPr>
          <a:xfrm>
            <a:off x="2466264" y="1638015"/>
            <a:ext cx="255600" cy="2088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d59184157e_0_235"/>
          <p:cNvSpPr txBox="1"/>
          <p:nvPr/>
        </p:nvSpPr>
        <p:spPr>
          <a:xfrm>
            <a:off x="2470740" y="1638511"/>
            <a:ext cx="255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d59184157e_0_235"/>
          <p:cNvSpPr/>
          <p:nvPr/>
        </p:nvSpPr>
        <p:spPr>
          <a:xfrm>
            <a:off x="2466264" y="2145843"/>
            <a:ext cx="255600" cy="2088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d59184157e_0_235"/>
          <p:cNvSpPr txBox="1"/>
          <p:nvPr/>
        </p:nvSpPr>
        <p:spPr>
          <a:xfrm>
            <a:off x="2468492" y="2145761"/>
            <a:ext cx="255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gd59184157e_0_235"/>
          <p:cNvCxnSpPr>
            <a:stCxn id="348" idx="2"/>
          </p:cNvCxnSpPr>
          <p:nvPr/>
        </p:nvCxnSpPr>
        <p:spPr>
          <a:xfrm flipH="1">
            <a:off x="2594492" y="2353361"/>
            <a:ext cx="1800" cy="156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gd59184157e_0_235"/>
          <p:cNvCxnSpPr>
            <a:stCxn id="348" idx="0"/>
            <a:endCxn id="346" idx="2"/>
          </p:cNvCxnSpPr>
          <p:nvPr/>
        </p:nvCxnSpPr>
        <p:spPr>
          <a:xfrm flipH="1" rot="10800000">
            <a:off x="2596292" y="1846061"/>
            <a:ext cx="2100" cy="29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gd59184157e_0_235"/>
          <p:cNvSpPr/>
          <p:nvPr/>
        </p:nvSpPr>
        <p:spPr>
          <a:xfrm>
            <a:off x="1933272" y="2250371"/>
            <a:ext cx="470214" cy="264833"/>
          </a:xfrm>
          <a:custGeom>
            <a:rect b="b" l="l" r="r" t="t"/>
            <a:pathLst>
              <a:path extrusionOk="0" h="16002" w="27051">
                <a:moveTo>
                  <a:pt x="0" y="16002"/>
                </a:moveTo>
                <a:cubicBezTo>
                  <a:pt x="159" y="14319"/>
                  <a:pt x="-286" y="8414"/>
                  <a:pt x="952" y="5906"/>
                </a:cubicBezTo>
                <a:cubicBezTo>
                  <a:pt x="2190" y="3398"/>
                  <a:pt x="3079" y="1937"/>
                  <a:pt x="7429" y="953"/>
                </a:cubicBezTo>
                <a:cubicBezTo>
                  <a:pt x="11779" y="-31"/>
                  <a:pt x="23781" y="159"/>
                  <a:pt x="27051" y="0"/>
                </a:cubicBez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gd59184157e_0_235"/>
          <p:cNvCxnSpPr/>
          <p:nvPr/>
        </p:nvCxnSpPr>
        <p:spPr>
          <a:xfrm flipH="1" rot="10800000">
            <a:off x="2248814" y="2250832"/>
            <a:ext cx="89400" cy="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gd59184157e_0_235"/>
          <p:cNvCxnSpPr/>
          <p:nvPr/>
        </p:nvCxnSpPr>
        <p:spPr>
          <a:xfrm>
            <a:off x="2926848" y="2855645"/>
            <a:ext cx="315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gd59184157e_0_235"/>
          <p:cNvCxnSpPr/>
          <p:nvPr/>
        </p:nvCxnSpPr>
        <p:spPr>
          <a:xfrm rot="10800000">
            <a:off x="3230977" y="2693050"/>
            <a:ext cx="3900" cy="16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5" name="Google Shape;355;gd59184157e_0_235"/>
          <p:cNvSpPr/>
          <p:nvPr/>
        </p:nvSpPr>
        <p:spPr>
          <a:xfrm>
            <a:off x="3454861" y="2147788"/>
            <a:ext cx="255600" cy="2088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d59184157e_0_235"/>
          <p:cNvSpPr txBox="1"/>
          <p:nvPr/>
        </p:nvSpPr>
        <p:spPr>
          <a:xfrm>
            <a:off x="3459337" y="2148284"/>
            <a:ext cx="255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gd59184157e_0_235"/>
          <p:cNvCxnSpPr>
            <a:endCxn id="356" idx="1"/>
          </p:cNvCxnSpPr>
          <p:nvPr/>
        </p:nvCxnSpPr>
        <p:spPr>
          <a:xfrm rot="-5400000">
            <a:off x="3216787" y="2266334"/>
            <a:ext cx="256800" cy="228300"/>
          </a:xfrm>
          <a:prstGeom prst="curved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8" name="Google Shape;358;gd59184157e_0_235"/>
          <p:cNvSpPr/>
          <p:nvPr/>
        </p:nvSpPr>
        <p:spPr>
          <a:xfrm>
            <a:off x="3347551" y="1922117"/>
            <a:ext cx="470178" cy="156924"/>
          </a:xfrm>
          <a:prstGeom prst="flowChartTerminator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d59184157e_0_235"/>
          <p:cNvSpPr txBox="1"/>
          <p:nvPr/>
        </p:nvSpPr>
        <p:spPr>
          <a:xfrm>
            <a:off x="3311820" y="1868203"/>
            <a:ext cx="5418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gd59184157e_0_235"/>
          <p:cNvCxnSpPr>
            <a:stCxn id="356" idx="0"/>
          </p:cNvCxnSpPr>
          <p:nvPr/>
        </p:nvCxnSpPr>
        <p:spPr>
          <a:xfrm rot="10800000">
            <a:off x="3586237" y="2083184"/>
            <a:ext cx="900" cy="65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gd59184157e_0_235"/>
          <p:cNvCxnSpPr/>
          <p:nvPr/>
        </p:nvCxnSpPr>
        <p:spPr>
          <a:xfrm rot="10800000">
            <a:off x="3586110" y="1750915"/>
            <a:ext cx="0" cy="17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gd59184157e_0_235"/>
          <p:cNvCxnSpPr/>
          <p:nvPr/>
        </p:nvCxnSpPr>
        <p:spPr>
          <a:xfrm flipH="1" rot="10800000">
            <a:off x="3586110" y="2828201"/>
            <a:ext cx="1088400" cy="24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gd59184157e_0_235"/>
          <p:cNvCxnSpPr>
            <a:stCxn id="356" idx="2"/>
          </p:cNvCxnSpPr>
          <p:nvPr/>
        </p:nvCxnSpPr>
        <p:spPr>
          <a:xfrm>
            <a:off x="3587137" y="2355884"/>
            <a:ext cx="3000" cy="49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gd59184157e_0_235"/>
          <p:cNvCxnSpPr/>
          <p:nvPr/>
        </p:nvCxnSpPr>
        <p:spPr>
          <a:xfrm flipH="1" rot="10800000">
            <a:off x="3971681" y="1802664"/>
            <a:ext cx="1200" cy="1044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gd59184157e_0_235"/>
          <p:cNvCxnSpPr/>
          <p:nvPr/>
        </p:nvCxnSpPr>
        <p:spPr>
          <a:xfrm flipH="1" rot="10800000">
            <a:off x="3973014" y="1078214"/>
            <a:ext cx="2100" cy="62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gd59184157e_0_235"/>
          <p:cNvSpPr txBox="1"/>
          <p:nvPr/>
        </p:nvSpPr>
        <p:spPr>
          <a:xfrm>
            <a:off x="817029" y="1078680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Ячейка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d59184157e_0_235"/>
          <p:cNvSpPr txBox="1"/>
          <p:nvPr/>
        </p:nvSpPr>
        <p:spPr>
          <a:xfrm>
            <a:off x="451100" y="3198221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Вход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d59184157e_0_235"/>
          <p:cNvSpPr txBox="1"/>
          <p:nvPr/>
        </p:nvSpPr>
        <p:spPr>
          <a:xfrm>
            <a:off x="4035868" y="926650"/>
            <a:ext cx="4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d59184157e_0_235"/>
          <p:cNvSpPr txBox="1"/>
          <p:nvPr/>
        </p:nvSpPr>
        <p:spPr>
          <a:xfrm>
            <a:off x="4700252" y="2658338"/>
            <a:ext cx="4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d59184157e_0_235"/>
          <p:cNvSpPr txBox="1"/>
          <p:nvPr/>
        </p:nvSpPr>
        <p:spPr>
          <a:xfrm>
            <a:off x="4700252" y="1534361"/>
            <a:ext cx="4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d59184157e_0_235"/>
          <p:cNvSpPr/>
          <p:nvPr/>
        </p:nvSpPr>
        <p:spPr>
          <a:xfrm>
            <a:off x="4305590" y="1298572"/>
            <a:ext cx="1017900" cy="19956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d59184157e_0_235"/>
          <p:cNvSpPr txBox="1"/>
          <p:nvPr/>
        </p:nvSpPr>
        <p:spPr>
          <a:xfrm>
            <a:off x="5541089" y="2095383"/>
            <a:ext cx="181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Скрытое состояние (state)</a:t>
            </a:r>
            <a:endParaRPr b="0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d59184157e_0_235"/>
          <p:cNvSpPr/>
          <p:nvPr/>
        </p:nvSpPr>
        <p:spPr>
          <a:xfrm>
            <a:off x="558700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d59184157e_0_235"/>
          <p:cNvSpPr/>
          <p:nvPr/>
        </p:nvSpPr>
        <p:spPr>
          <a:xfrm>
            <a:off x="2126900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d59184157e_0_235"/>
          <p:cNvSpPr/>
          <p:nvPr/>
        </p:nvSpPr>
        <p:spPr>
          <a:xfrm>
            <a:off x="3695100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gd59184157e_0_235"/>
          <p:cNvCxnSpPr/>
          <p:nvPr/>
        </p:nvCxnSpPr>
        <p:spPr>
          <a:xfrm>
            <a:off x="1650750" y="51481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7" name="Google Shape;377;gd59184157e_0_235"/>
          <p:cNvCxnSpPr/>
          <p:nvPr/>
        </p:nvCxnSpPr>
        <p:spPr>
          <a:xfrm>
            <a:off x="3219800" y="51481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8" name="Google Shape;378;gd59184157e_0_235"/>
          <p:cNvCxnSpPr/>
          <p:nvPr/>
        </p:nvCxnSpPr>
        <p:spPr>
          <a:xfrm>
            <a:off x="1650750" y="5500550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gd59184157e_0_235"/>
          <p:cNvCxnSpPr/>
          <p:nvPr/>
        </p:nvCxnSpPr>
        <p:spPr>
          <a:xfrm>
            <a:off x="3219800" y="5500550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0" name="Google Shape;380;gd59184157e_0_235"/>
          <p:cNvSpPr/>
          <p:nvPr/>
        </p:nvSpPr>
        <p:spPr>
          <a:xfrm>
            <a:off x="6593613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d59184157e_0_235"/>
          <p:cNvSpPr/>
          <p:nvPr/>
        </p:nvSpPr>
        <p:spPr>
          <a:xfrm>
            <a:off x="7957538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d59184157e_0_235"/>
          <p:cNvSpPr/>
          <p:nvPr/>
        </p:nvSpPr>
        <p:spPr>
          <a:xfrm>
            <a:off x="9321463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d59184157e_0_235"/>
          <p:cNvSpPr/>
          <p:nvPr/>
        </p:nvSpPr>
        <p:spPr>
          <a:xfrm>
            <a:off x="10685388" y="49567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gd59184157e_0_235"/>
          <p:cNvCxnSpPr/>
          <p:nvPr/>
        </p:nvCxnSpPr>
        <p:spPr>
          <a:xfrm>
            <a:off x="4803300" y="5145375"/>
            <a:ext cx="1783200" cy="1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gd59184157e_0_235"/>
          <p:cNvCxnSpPr/>
          <p:nvPr/>
        </p:nvCxnSpPr>
        <p:spPr>
          <a:xfrm>
            <a:off x="4803300" y="5497800"/>
            <a:ext cx="1792800" cy="1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d59184157e_0_235"/>
          <p:cNvCxnSpPr/>
          <p:nvPr/>
        </p:nvCxnSpPr>
        <p:spPr>
          <a:xfrm flipH="1">
            <a:off x="720100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87" name="Google Shape;387;gd59184157e_0_235"/>
          <p:cNvCxnSpPr/>
          <p:nvPr/>
        </p:nvCxnSpPr>
        <p:spPr>
          <a:xfrm flipH="1">
            <a:off x="2290850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88" name="Google Shape;388;gd59184157e_0_235"/>
          <p:cNvCxnSpPr/>
          <p:nvPr/>
        </p:nvCxnSpPr>
        <p:spPr>
          <a:xfrm flipH="1">
            <a:off x="3900150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89" name="Google Shape;389;gd59184157e_0_235"/>
          <p:cNvCxnSpPr/>
          <p:nvPr/>
        </p:nvCxnSpPr>
        <p:spPr>
          <a:xfrm>
            <a:off x="7683225" y="5145350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gd59184157e_0_235"/>
          <p:cNvCxnSpPr/>
          <p:nvPr/>
        </p:nvCxnSpPr>
        <p:spPr>
          <a:xfrm>
            <a:off x="7683225" y="5497775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1" name="Google Shape;391;gd59184157e_0_235"/>
          <p:cNvCxnSpPr/>
          <p:nvPr/>
        </p:nvCxnSpPr>
        <p:spPr>
          <a:xfrm>
            <a:off x="9048863" y="5145338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gd59184157e_0_235"/>
          <p:cNvCxnSpPr/>
          <p:nvPr/>
        </p:nvCxnSpPr>
        <p:spPr>
          <a:xfrm>
            <a:off x="9048863" y="5497763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3" name="Google Shape;393;gd59184157e_0_235"/>
          <p:cNvCxnSpPr/>
          <p:nvPr/>
        </p:nvCxnSpPr>
        <p:spPr>
          <a:xfrm>
            <a:off x="10414525" y="5145338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gd59184157e_0_235"/>
          <p:cNvCxnSpPr/>
          <p:nvPr/>
        </p:nvCxnSpPr>
        <p:spPr>
          <a:xfrm>
            <a:off x="10414525" y="5497763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gd59184157e_0_235"/>
          <p:cNvCxnSpPr/>
          <p:nvPr/>
        </p:nvCxnSpPr>
        <p:spPr>
          <a:xfrm>
            <a:off x="7466025" y="3990975"/>
            <a:ext cx="0" cy="96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96" name="Google Shape;396;gd59184157e_0_235"/>
          <p:cNvCxnSpPr/>
          <p:nvPr/>
        </p:nvCxnSpPr>
        <p:spPr>
          <a:xfrm>
            <a:off x="8818575" y="3962400"/>
            <a:ext cx="0" cy="99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97" name="Google Shape;397;gd59184157e_0_235"/>
          <p:cNvCxnSpPr/>
          <p:nvPr/>
        </p:nvCxnSpPr>
        <p:spPr>
          <a:xfrm>
            <a:off x="10171125" y="3957650"/>
            <a:ext cx="0" cy="99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98" name="Google Shape;398;gd59184157e_0_235"/>
          <p:cNvCxnSpPr>
            <a:stCxn id="399" idx="2"/>
          </p:cNvCxnSpPr>
          <p:nvPr/>
        </p:nvCxnSpPr>
        <p:spPr>
          <a:xfrm>
            <a:off x="11522150" y="3975350"/>
            <a:ext cx="1800" cy="98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00" name="Google Shape;400;gd59184157e_0_235"/>
          <p:cNvSpPr txBox="1"/>
          <p:nvPr/>
        </p:nvSpPr>
        <p:spPr>
          <a:xfrm>
            <a:off x="7354288" y="3515288"/>
            <a:ext cx="34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Мои             дела          хорошо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d59184157e_0_235"/>
          <p:cNvSpPr/>
          <p:nvPr/>
        </p:nvSpPr>
        <p:spPr>
          <a:xfrm>
            <a:off x="5324850" y="4418125"/>
            <a:ext cx="771300" cy="16980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d59184157e_0_235"/>
          <p:cNvSpPr txBox="1"/>
          <p:nvPr/>
        </p:nvSpPr>
        <p:spPr>
          <a:xfrm>
            <a:off x="5044575" y="3808175"/>
            <a:ext cx="1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Encoder state</a:t>
            </a:r>
            <a:endParaRPr b="0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gd59184157e_0_235"/>
          <p:cNvCxnSpPr/>
          <p:nvPr/>
        </p:nvCxnSpPr>
        <p:spPr>
          <a:xfrm flipH="1">
            <a:off x="6792025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04" name="Google Shape;404;gd59184157e_0_235"/>
          <p:cNvSpPr txBox="1"/>
          <p:nvPr/>
        </p:nvSpPr>
        <p:spPr>
          <a:xfrm>
            <a:off x="6283525" y="6284850"/>
            <a:ext cx="10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&lt;start&gt;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d59184157e_0_235"/>
          <p:cNvSpPr txBox="1"/>
          <p:nvPr/>
        </p:nvSpPr>
        <p:spPr>
          <a:xfrm>
            <a:off x="11117150" y="357515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&lt;end&gt;</a:t>
            </a:r>
            <a:endParaRPr b="0" i="0" sz="14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gd59184157e_0_235"/>
          <p:cNvCxnSpPr/>
          <p:nvPr/>
        </p:nvCxnSpPr>
        <p:spPr>
          <a:xfrm flipH="1">
            <a:off x="8184000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06" name="Google Shape;406;gd59184157e_0_235"/>
          <p:cNvCxnSpPr/>
          <p:nvPr/>
        </p:nvCxnSpPr>
        <p:spPr>
          <a:xfrm flipH="1">
            <a:off x="9513738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07" name="Google Shape;407;gd59184157e_0_235"/>
          <p:cNvCxnSpPr/>
          <p:nvPr/>
        </p:nvCxnSpPr>
        <p:spPr>
          <a:xfrm flipH="1">
            <a:off x="10843488" y="56863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08" name="Google Shape;408;gd59184157e_0_235"/>
          <p:cNvSpPr txBox="1"/>
          <p:nvPr/>
        </p:nvSpPr>
        <p:spPr>
          <a:xfrm>
            <a:off x="8016250" y="6284600"/>
            <a:ext cx="34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Мои            дела          хорошо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d59184157e_0_235"/>
          <p:cNvSpPr txBox="1"/>
          <p:nvPr/>
        </p:nvSpPr>
        <p:spPr>
          <a:xfrm>
            <a:off x="7571900" y="1272275"/>
            <a:ext cx="446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Чтобы Encoder возвращал </a:t>
            </a:r>
            <a:r>
              <a:rPr lang="ru-RU"/>
              <a:t>3 значения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lang="ru-RU"/>
              <a:t>,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 и h, у слоя LSTM нужно установить параметр return_state=True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Чтобы Decoder возвращал 3 состояния h, c и все значения h из каждой ячейки LSTM, нужно поставить параметр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return_state=True и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return_sequences=True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" name="Google Shape;410;gd59184157e_0_235"/>
          <p:cNvCxnSpPr/>
          <p:nvPr/>
        </p:nvCxnSpPr>
        <p:spPr>
          <a:xfrm>
            <a:off x="4170850" y="3115775"/>
            <a:ext cx="609900" cy="17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gd59184157e_0_235"/>
          <p:cNvCxnSpPr>
            <a:stCxn id="367" idx="0"/>
          </p:cNvCxnSpPr>
          <p:nvPr/>
        </p:nvCxnSpPr>
        <p:spPr>
          <a:xfrm>
            <a:off x="818450" y="3198221"/>
            <a:ext cx="2857800" cy="17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59184157e_0_57"/>
          <p:cNvSpPr txBox="1"/>
          <p:nvPr/>
        </p:nvSpPr>
        <p:spPr>
          <a:xfrm>
            <a:off x="496358" y="262287"/>
            <a:ext cx="111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Работа модели Seq2Seq</a:t>
            </a:r>
            <a:endParaRPr b="1" i="0" sz="40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8" name="Google Shape;418;gd59184157e_0_57"/>
          <p:cNvSpPr/>
          <p:nvPr/>
        </p:nvSpPr>
        <p:spPr>
          <a:xfrm>
            <a:off x="253850" y="3618999"/>
            <a:ext cx="4745100" cy="182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d59184157e_0_57"/>
          <p:cNvSpPr/>
          <p:nvPr/>
        </p:nvSpPr>
        <p:spPr>
          <a:xfrm>
            <a:off x="6339850" y="3619000"/>
            <a:ext cx="5598300" cy="18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d59184157e_0_57"/>
          <p:cNvSpPr txBox="1"/>
          <p:nvPr/>
        </p:nvSpPr>
        <p:spPr>
          <a:xfrm>
            <a:off x="354385" y="5592655"/>
            <a:ext cx="474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Сколько            тебе                лет?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d59184157e_0_57"/>
          <p:cNvSpPr/>
          <p:nvPr/>
        </p:nvSpPr>
        <p:spPr>
          <a:xfrm>
            <a:off x="511750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d59184157e_0_57"/>
          <p:cNvSpPr/>
          <p:nvPr/>
        </p:nvSpPr>
        <p:spPr>
          <a:xfrm>
            <a:off x="2079950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d59184157e_0_57"/>
          <p:cNvSpPr/>
          <p:nvPr/>
        </p:nvSpPr>
        <p:spPr>
          <a:xfrm>
            <a:off x="3648150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gd59184157e_0_57"/>
          <p:cNvCxnSpPr/>
          <p:nvPr/>
        </p:nvCxnSpPr>
        <p:spPr>
          <a:xfrm>
            <a:off x="1603800" y="44557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5" name="Google Shape;425;gd59184157e_0_57"/>
          <p:cNvCxnSpPr/>
          <p:nvPr/>
        </p:nvCxnSpPr>
        <p:spPr>
          <a:xfrm>
            <a:off x="3172850" y="4455725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gd59184157e_0_57"/>
          <p:cNvCxnSpPr/>
          <p:nvPr/>
        </p:nvCxnSpPr>
        <p:spPr>
          <a:xfrm>
            <a:off x="1603800" y="4808150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7" name="Google Shape;427;gd59184157e_0_57"/>
          <p:cNvCxnSpPr/>
          <p:nvPr/>
        </p:nvCxnSpPr>
        <p:spPr>
          <a:xfrm>
            <a:off x="3172850" y="4808150"/>
            <a:ext cx="4764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8" name="Google Shape;428;gd59184157e_0_57"/>
          <p:cNvSpPr/>
          <p:nvPr/>
        </p:nvSpPr>
        <p:spPr>
          <a:xfrm>
            <a:off x="6546663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d59184157e_0_57"/>
          <p:cNvSpPr/>
          <p:nvPr/>
        </p:nvSpPr>
        <p:spPr>
          <a:xfrm>
            <a:off x="7910588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d59184157e_0_57"/>
          <p:cNvSpPr/>
          <p:nvPr/>
        </p:nvSpPr>
        <p:spPr>
          <a:xfrm>
            <a:off x="9274513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d59184157e_0_57"/>
          <p:cNvSpPr/>
          <p:nvPr/>
        </p:nvSpPr>
        <p:spPr>
          <a:xfrm>
            <a:off x="10638438" y="4264350"/>
            <a:ext cx="1092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gd59184157e_0_57"/>
          <p:cNvCxnSpPr/>
          <p:nvPr/>
        </p:nvCxnSpPr>
        <p:spPr>
          <a:xfrm>
            <a:off x="4756350" y="4452975"/>
            <a:ext cx="1783200" cy="1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gd59184157e_0_57"/>
          <p:cNvCxnSpPr/>
          <p:nvPr/>
        </p:nvCxnSpPr>
        <p:spPr>
          <a:xfrm>
            <a:off x="4756350" y="4805400"/>
            <a:ext cx="1792800" cy="1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gd59184157e_0_57"/>
          <p:cNvCxnSpPr/>
          <p:nvPr/>
        </p:nvCxnSpPr>
        <p:spPr>
          <a:xfrm flipH="1">
            <a:off x="673150" y="49939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35" name="Google Shape;435;gd59184157e_0_57"/>
          <p:cNvCxnSpPr/>
          <p:nvPr/>
        </p:nvCxnSpPr>
        <p:spPr>
          <a:xfrm flipH="1">
            <a:off x="2243900" y="49939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36" name="Google Shape;436;gd59184157e_0_57"/>
          <p:cNvCxnSpPr/>
          <p:nvPr/>
        </p:nvCxnSpPr>
        <p:spPr>
          <a:xfrm flipH="1">
            <a:off x="3853200" y="49939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37" name="Google Shape;437;gd59184157e_0_57"/>
          <p:cNvCxnSpPr/>
          <p:nvPr/>
        </p:nvCxnSpPr>
        <p:spPr>
          <a:xfrm>
            <a:off x="7636275" y="4452950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gd59184157e_0_57"/>
          <p:cNvCxnSpPr/>
          <p:nvPr/>
        </p:nvCxnSpPr>
        <p:spPr>
          <a:xfrm>
            <a:off x="7636275" y="4805375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gd59184157e_0_57"/>
          <p:cNvCxnSpPr/>
          <p:nvPr/>
        </p:nvCxnSpPr>
        <p:spPr>
          <a:xfrm>
            <a:off x="9001913" y="4452938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0" name="Google Shape;440;gd59184157e_0_57"/>
          <p:cNvCxnSpPr/>
          <p:nvPr/>
        </p:nvCxnSpPr>
        <p:spPr>
          <a:xfrm>
            <a:off x="9001913" y="4805363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gd59184157e_0_57"/>
          <p:cNvCxnSpPr/>
          <p:nvPr/>
        </p:nvCxnSpPr>
        <p:spPr>
          <a:xfrm>
            <a:off x="10367575" y="4452938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2" name="Google Shape;442;gd59184157e_0_57"/>
          <p:cNvCxnSpPr/>
          <p:nvPr/>
        </p:nvCxnSpPr>
        <p:spPr>
          <a:xfrm>
            <a:off x="10367575" y="4805363"/>
            <a:ext cx="2742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gd59184157e_0_57"/>
          <p:cNvCxnSpPr/>
          <p:nvPr/>
        </p:nvCxnSpPr>
        <p:spPr>
          <a:xfrm>
            <a:off x="7419075" y="3298575"/>
            <a:ext cx="0" cy="96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gd59184157e_0_57"/>
          <p:cNvCxnSpPr/>
          <p:nvPr/>
        </p:nvCxnSpPr>
        <p:spPr>
          <a:xfrm>
            <a:off x="8771625" y="3270000"/>
            <a:ext cx="0" cy="99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gd59184157e_0_57"/>
          <p:cNvCxnSpPr/>
          <p:nvPr/>
        </p:nvCxnSpPr>
        <p:spPr>
          <a:xfrm>
            <a:off x="10124175" y="3265250"/>
            <a:ext cx="0" cy="99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gd59184157e_0_57"/>
          <p:cNvCxnSpPr>
            <a:stCxn id="447" idx="2"/>
          </p:cNvCxnSpPr>
          <p:nvPr/>
        </p:nvCxnSpPr>
        <p:spPr>
          <a:xfrm>
            <a:off x="11581250" y="3344450"/>
            <a:ext cx="1800" cy="98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48" name="Google Shape;448;gd59184157e_0_57"/>
          <p:cNvSpPr/>
          <p:nvPr/>
        </p:nvSpPr>
        <p:spPr>
          <a:xfrm>
            <a:off x="5277900" y="3725725"/>
            <a:ext cx="771300" cy="16980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d59184157e_0_57"/>
          <p:cNvSpPr txBox="1"/>
          <p:nvPr/>
        </p:nvSpPr>
        <p:spPr>
          <a:xfrm>
            <a:off x="4997625" y="3115775"/>
            <a:ext cx="13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Encoder state</a:t>
            </a:r>
            <a:endParaRPr b="0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gd59184157e_0_57"/>
          <p:cNvCxnSpPr/>
          <p:nvPr/>
        </p:nvCxnSpPr>
        <p:spPr>
          <a:xfrm flipH="1">
            <a:off x="6745075" y="4993950"/>
            <a:ext cx="5100" cy="5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51" name="Google Shape;451;gd59184157e_0_57"/>
          <p:cNvSpPr txBox="1"/>
          <p:nvPr/>
        </p:nvSpPr>
        <p:spPr>
          <a:xfrm>
            <a:off x="6236575" y="5592450"/>
            <a:ext cx="10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&lt;start&gt;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d59184157e_0_57"/>
          <p:cNvSpPr txBox="1"/>
          <p:nvPr/>
        </p:nvSpPr>
        <p:spPr>
          <a:xfrm>
            <a:off x="11070200" y="2882750"/>
            <a:ext cx="10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B7B7B7"/>
                </a:solidFill>
              </a:rPr>
              <a:t> </a:t>
            </a:r>
            <a:r>
              <a:rPr b="0" i="0" lang="ru-RU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&lt;end&gt;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gd59184157e_0_57"/>
          <p:cNvCxnSpPr/>
          <p:nvPr/>
        </p:nvCxnSpPr>
        <p:spPr>
          <a:xfrm>
            <a:off x="7749275" y="3141425"/>
            <a:ext cx="0" cy="21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gd59184157e_0_57"/>
          <p:cNvCxnSpPr/>
          <p:nvPr/>
        </p:nvCxnSpPr>
        <p:spPr>
          <a:xfrm>
            <a:off x="7749275" y="5233750"/>
            <a:ext cx="338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gd59184157e_0_57"/>
          <p:cNvCxnSpPr/>
          <p:nvPr/>
        </p:nvCxnSpPr>
        <p:spPr>
          <a:xfrm rot="10800000">
            <a:off x="8082650" y="4990775"/>
            <a:ext cx="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gd59184157e_0_57"/>
          <p:cNvCxnSpPr/>
          <p:nvPr/>
        </p:nvCxnSpPr>
        <p:spPr>
          <a:xfrm rot="10800000">
            <a:off x="7587275" y="3143000"/>
            <a:ext cx="162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gd59184157e_0_57"/>
          <p:cNvCxnSpPr/>
          <p:nvPr/>
        </p:nvCxnSpPr>
        <p:spPr>
          <a:xfrm>
            <a:off x="9105813" y="3141425"/>
            <a:ext cx="0" cy="21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gd59184157e_0_57"/>
          <p:cNvCxnSpPr/>
          <p:nvPr/>
        </p:nvCxnSpPr>
        <p:spPr>
          <a:xfrm>
            <a:off x="9105813" y="5233750"/>
            <a:ext cx="338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gd59184157e_0_57"/>
          <p:cNvCxnSpPr/>
          <p:nvPr/>
        </p:nvCxnSpPr>
        <p:spPr>
          <a:xfrm rot="10800000">
            <a:off x="9439188" y="4990775"/>
            <a:ext cx="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gd59184157e_0_57"/>
          <p:cNvCxnSpPr/>
          <p:nvPr/>
        </p:nvCxnSpPr>
        <p:spPr>
          <a:xfrm rot="10800000">
            <a:off x="8943813" y="3143000"/>
            <a:ext cx="162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gd59184157e_0_57"/>
          <p:cNvCxnSpPr/>
          <p:nvPr/>
        </p:nvCxnSpPr>
        <p:spPr>
          <a:xfrm>
            <a:off x="10463175" y="3141425"/>
            <a:ext cx="0" cy="21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gd59184157e_0_57"/>
          <p:cNvCxnSpPr/>
          <p:nvPr/>
        </p:nvCxnSpPr>
        <p:spPr>
          <a:xfrm>
            <a:off x="10463175" y="5233750"/>
            <a:ext cx="338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gd59184157e_0_57"/>
          <p:cNvCxnSpPr/>
          <p:nvPr/>
        </p:nvCxnSpPr>
        <p:spPr>
          <a:xfrm rot="10800000">
            <a:off x="10796550" y="4990775"/>
            <a:ext cx="0" cy="23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d59184157e_0_57"/>
          <p:cNvCxnSpPr/>
          <p:nvPr/>
        </p:nvCxnSpPr>
        <p:spPr>
          <a:xfrm rot="10800000">
            <a:off x="10301175" y="3143000"/>
            <a:ext cx="162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gd59184157e_0_57"/>
          <p:cNvSpPr txBox="1"/>
          <p:nvPr/>
        </p:nvSpPr>
        <p:spPr>
          <a:xfrm>
            <a:off x="6954525" y="2852000"/>
            <a:ext cx="36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Мне                 18                лет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d59184157e_0_57"/>
          <p:cNvSpPr txBox="1"/>
          <p:nvPr/>
        </p:nvSpPr>
        <p:spPr>
          <a:xfrm>
            <a:off x="300800" y="1219950"/>
            <a:ext cx="598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Теги &lt;start&gt; и &lt;end&gt; предназначены для начала и остановки генерации ответа. В какой-то момент decoder спредиктит слово &lt;end&gt; и тогда генерация ответа закончится.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3"/>
          <p:cNvGrpSpPr/>
          <p:nvPr/>
        </p:nvGrpSpPr>
        <p:grpSpPr>
          <a:xfrm>
            <a:off x="7056763" y="4993452"/>
            <a:ext cx="4638931" cy="987800"/>
            <a:chOff x="-740229" y="6014002"/>
            <a:chExt cx="5156445" cy="1097998"/>
          </a:xfrm>
        </p:grpSpPr>
        <p:pic>
          <p:nvPicPr>
            <p:cNvPr descr="ÐÐ°ÑÑÐ¸Ð½ÐºÐ¸ Ð¿Ð¾ Ð·Ð°Ð¿ÑÐ¾ÑÑ dots" id="471" name="Google Shape;471;p13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472" name="Google Shape;472;p13"/>
            <p:cNvPicPr preferRelativeResize="0"/>
            <p:nvPr/>
          </p:nvPicPr>
          <p:blipFill rotWithShape="1">
            <a:blip r:embed="rId3">
              <a:alphaModFix/>
            </a:blip>
            <a:srcRect b="67063" l="0" r="58497" t="2864"/>
            <a:stretch/>
          </p:blipFill>
          <p:spPr>
            <a:xfrm>
              <a:off x="2900791" y="6014002"/>
              <a:ext cx="151542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13"/>
          <p:cNvGrpSpPr/>
          <p:nvPr/>
        </p:nvGrpSpPr>
        <p:grpSpPr>
          <a:xfrm>
            <a:off x="496306" y="4993452"/>
            <a:ext cx="6560457" cy="987800"/>
            <a:chOff x="-740229" y="6014002"/>
            <a:chExt cx="7292335" cy="1097998"/>
          </a:xfrm>
        </p:grpSpPr>
        <p:pic>
          <p:nvPicPr>
            <p:cNvPr descr="ÐÐ°ÑÑÐ¸Ð½ÐºÐ¸ Ð¿Ð¾ Ð·Ð°Ð¿ÑÐ¾ÑÑ dots" id="474" name="Google Shape;474;p13"/>
            <p:cNvPicPr preferRelativeResize="0"/>
            <p:nvPr/>
          </p:nvPicPr>
          <p:blipFill rotWithShape="1">
            <a:blip r:embed="rId3">
              <a:alphaModFix/>
            </a:blip>
            <a:srcRect b="67063" l="283" r="0" t="2864"/>
            <a:stretch/>
          </p:blipFill>
          <p:spPr>
            <a:xfrm>
              <a:off x="-740229" y="6014002"/>
              <a:ext cx="3641015" cy="109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ÐÐ°ÑÑÐ¸Ð½ÐºÐ¸ Ð¿Ð¾ Ð·Ð°Ð¿ÑÐ¾ÑÑ dots" id="475" name="Google Shape;475;p13"/>
            <p:cNvPicPr preferRelativeResize="0"/>
            <p:nvPr/>
          </p:nvPicPr>
          <p:blipFill rotWithShape="1">
            <a:blip r:embed="rId3">
              <a:alphaModFix/>
            </a:blip>
            <a:srcRect b="67063" l="0" r="0" t="2864"/>
            <a:stretch/>
          </p:blipFill>
          <p:spPr>
            <a:xfrm>
              <a:off x="2900791" y="6014002"/>
              <a:ext cx="3651315" cy="109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13"/>
          <p:cNvSpPr/>
          <p:nvPr/>
        </p:nvSpPr>
        <p:spPr>
          <a:xfrm>
            <a:off x="0" y="0"/>
            <a:ext cx="12191999" cy="4462272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"/>
          <p:cNvSpPr txBox="1"/>
          <p:nvPr/>
        </p:nvSpPr>
        <p:spPr>
          <a:xfrm>
            <a:off x="611706" y="6080177"/>
            <a:ext cx="1119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-RU" sz="4000" u="none" cap="none" strike="noStrike">
                <a:solidFill>
                  <a:srgbClr val="617085"/>
                </a:solidFill>
                <a:latin typeface="Verdana"/>
                <a:ea typeface="Verdana"/>
                <a:cs typeface="Verdana"/>
                <a:sym typeface="Verdana"/>
              </a:rPr>
              <a:t>Seq2Seq (Sequence-to-Sequence)</a:t>
            </a:r>
            <a:endParaRPr b="1" i="0" sz="4000" u="none" cap="none" strike="noStrike">
              <a:solidFill>
                <a:srgbClr val="61708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8" name="Google Shape;478;p13"/>
          <p:cNvSpPr/>
          <p:nvPr/>
        </p:nvSpPr>
        <p:spPr>
          <a:xfrm>
            <a:off x="496306" y="417460"/>
            <a:ext cx="11199387" cy="51765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un9-31.userapi.com/c855236/v855236043/13ed3b/58v3Z6SPyDE.jpg" id="479" name="Google Shape;479;p13"/>
          <p:cNvPicPr preferRelativeResize="0"/>
          <p:nvPr/>
        </p:nvPicPr>
        <p:blipFill rotWithShape="1">
          <a:blip r:embed="rId4">
            <a:alphaModFix/>
          </a:blip>
          <a:srcRect b="11896" l="0" r="0" t="6041"/>
          <a:stretch/>
        </p:blipFill>
        <p:spPr>
          <a:xfrm>
            <a:off x="1915846" y="470425"/>
            <a:ext cx="8358692" cy="5144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480" name="Google Shape;48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306" y="417459"/>
            <a:ext cx="11199388" cy="5273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3"/>
          <p:cNvSpPr/>
          <p:nvPr/>
        </p:nvSpPr>
        <p:spPr>
          <a:xfrm>
            <a:off x="7651123" y="1051971"/>
            <a:ext cx="1859803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Encoder</a:t>
            </a:r>
            <a:endParaRPr b="0" i="0" sz="3200" u="none" cap="none" strike="noStrike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2" name="Google Shape;482;p13"/>
          <p:cNvSpPr/>
          <p:nvPr/>
        </p:nvSpPr>
        <p:spPr>
          <a:xfrm>
            <a:off x="2373403" y="4580606"/>
            <a:ext cx="1962397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Decoder</a:t>
            </a:r>
            <a:endParaRPr b="0" i="0" sz="3200" u="none" cap="none" strike="noStrike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banner-automacao.jpg" id="487" name="Google Shape;487;p12"/>
          <p:cNvPicPr preferRelativeResize="0"/>
          <p:nvPr/>
        </p:nvPicPr>
        <p:blipFill rotWithShape="1">
          <a:blip r:embed="rId3">
            <a:alphaModFix/>
          </a:blip>
          <a:srcRect b="0" l="0" r="0" t="45119"/>
          <a:stretch/>
        </p:blipFill>
        <p:spPr>
          <a:xfrm flipH="1">
            <a:off x="1004682" y="0"/>
            <a:ext cx="10182639" cy="1950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sm.088.172x172.750.jpg" id="488" name="Google Shape;488;p12"/>
          <p:cNvPicPr preferRelativeResize="0"/>
          <p:nvPr/>
        </p:nvPicPr>
        <p:blipFill rotWithShape="1">
          <a:blip r:embed="rId4">
            <a:alphaModFix/>
          </a:blip>
          <a:srcRect b="36043" l="0" r="0" t="39989"/>
          <a:stretch/>
        </p:blipFill>
        <p:spPr>
          <a:xfrm>
            <a:off x="1004683" y="5230773"/>
            <a:ext cx="10175480" cy="1627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6.png" id="489" name="Google Shape;48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567558" y="4908987"/>
            <a:ext cx="4114801" cy="1949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6.png" id="490" name="Google Shape;49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0662" y="0"/>
            <a:ext cx="4114801" cy="235891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2"/>
          <p:cNvSpPr/>
          <p:nvPr/>
        </p:nvSpPr>
        <p:spPr>
          <a:xfrm>
            <a:off x="2323177" y="2663123"/>
            <a:ext cx="75456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-RU" sz="6000" u="none" cap="none" strike="noStrike">
                <a:solidFill>
                  <a:srgbClr val="74778C"/>
                </a:solidFill>
                <a:latin typeface="Verdana"/>
                <a:ea typeface="Verdana"/>
                <a:cs typeface="Verdana"/>
                <a:sym typeface="Verdana"/>
              </a:rPr>
              <a:t>ДЕМОНСТРАЦИЯ</a:t>
            </a:r>
            <a:endParaRPr b="1" i="0" sz="6000" u="none" cap="none" strike="noStrike">
              <a:solidFill>
                <a:srgbClr val="74778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2" name="Google Shape;492;p12"/>
          <p:cNvSpPr/>
          <p:nvPr/>
        </p:nvSpPr>
        <p:spPr>
          <a:xfrm>
            <a:off x="1189055" y="3740208"/>
            <a:ext cx="981390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 применением Seq2Seq модели</a:t>
            </a:r>
            <a:endParaRPr b="0" i="0" sz="4400" u="none" cap="none" strike="noStrike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"/>
          <p:cNvSpPr txBox="1"/>
          <p:nvPr/>
        </p:nvSpPr>
        <p:spPr>
          <a:xfrm>
            <a:off x="0" y="1967696"/>
            <a:ext cx="12192000" cy="1678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СПАСИБО</a:t>
            </a:r>
            <a:endParaRPr b="1" i="0" sz="9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98" name="Google Shape;498;p17"/>
          <p:cNvGrpSpPr/>
          <p:nvPr/>
        </p:nvGrpSpPr>
        <p:grpSpPr>
          <a:xfrm>
            <a:off x="1" y="0"/>
            <a:ext cx="8674433" cy="6858000"/>
            <a:chOff x="1" y="0"/>
            <a:chExt cx="8432904" cy="6857999"/>
          </a:xfrm>
        </p:grpSpPr>
        <p:pic>
          <p:nvPicPr>
            <p:cNvPr descr="https://img.freepik.com/darmowe-zdjecie/bialej-kobiety-robota-skanuje-ludzkiego-ciala-3d-rendering_117023-61.jpg?size=626&amp;ext=jpg" id="499" name="Google Shape;499;p17"/>
            <p:cNvPicPr preferRelativeResize="0"/>
            <p:nvPr/>
          </p:nvPicPr>
          <p:blipFill rotWithShape="1">
            <a:blip r:embed="rId3">
              <a:alphaModFix/>
            </a:blip>
            <a:srcRect b="0" l="4788" r="28696" t="0"/>
            <a:stretch/>
          </p:blipFill>
          <p:spPr>
            <a:xfrm>
              <a:off x="1" y="0"/>
              <a:ext cx="8432904" cy="6136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img.freepik.com/darmowe-zdjecie/bialej-kobiety-robota-skanuje-ludzkiego-ciala-3d-rendering_117023-61.jpg?size=626&amp;ext=jpg" id="500" name="Google Shape;500;p17"/>
            <p:cNvPicPr preferRelativeResize="0"/>
            <p:nvPr/>
          </p:nvPicPr>
          <p:blipFill rotWithShape="1">
            <a:blip r:embed="rId3">
              <a:alphaModFix/>
            </a:blip>
            <a:srcRect b="0" l="4788" r="28696" t="85171"/>
            <a:stretch/>
          </p:blipFill>
          <p:spPr>
            <a:xfrm>
              <a:off x="1" y="5226618"/>
              <a:ext cx="8432904" cy="16313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:\Наташа\корел\сувалкина\презентация НЕЙРОНКИ\ДОД\13.png" id="501" name="Google Shape;5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502" name="Google Shape;5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503" name="Google Shape;5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504" name="Google Shape;5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2278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/>
          <p:nvPr/>
        </p:nvSpPr>
        <p:spPr>
          <a:xfrm>
            <a:off x="5165124" y="0"/>
            <a:ext cx="7026876" cy="6858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7"/>
          <p:cNvSpPr txBox="1"/>
          <p:nvPr/>
        </p:nvSpPr>
        <p:spPr>
          <a:xfrm>
            <a:off x="2399804" y="4732207"/>
            <a:ext cx="6135649" cy="7895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Verdana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Спасибо</a:t>
            </a:r>
            <a:endParaRPr b="1" i="0" sz="7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7" name="Google Shape;507;p17"/>
          <p:cNvSpPr txBox="1"/>
          <p:nvPr/>
        </p:nvSpPr>
        <p:spPr>
          <a:xfrm>
            <a:off x="2399803" y="5706941"/>
            <a:ext cx="8566925" cy="7895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Verdana"/>
              <a:buNone/>
            </a:pPr>
            <a:r>
              <a:rPr b="1" i="0" lang="ru-RU" sz="7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За внимание</a:t>
            </a:r>
            <a:endParaRPr b="1" i="0" sz="7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:\Наташа\корел\сувалкина\презентация НЕЙРОНКИ\ДОД\14.png" id="508" name="Google Shape;5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446" y="4620029"/>
            <a:ext cx="1787065" cy="16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7"/>
          <p:cNvSpPr/>
          <p:nvPr/>
        </p:nvSpPr>
        <p:spPr>
          <a:xfrm>
            <a:off x="7191631" y="4669457"/>
            <a:ext cx="5000369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7"/>
          <p:cNvSpPr/>
          <p:nvPr/>
        </p:nvSpPr>
        <p:spPr>
          <a:xfrm>
            <a:off x="9564130" y="5654880"/>
            <a:ext cx="2627870" cy="6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5866722" y="886135"/>
            <a:ext cx="6325278" cy="2131156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6149399" y="957108"/>
            <a:ext cx="5654676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ru-RU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ГЕНЕРАЦИЯ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ru-RU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5866722" y="3435288"/>
            <a:ext cx="6325278" cy="19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 - Siri, скачай мне новую песню Сергея Зверева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- Это нарушает первый закон робототехники. Я не могу причинять вред человеку”</a:t>
            </a:r>
            <a:endParaRPr b="0" i="0" sz="2000" u="none" cap="none" strike="noStrike">
              <a:solidFill>
                <a:srgbClr val="74778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7405452" y="5296661"/>
            <a:ext cx="4524897" cy="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74778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© Siri с поддержкой рус.яз.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how-to-cut-through-the-artificial-intelligence-hype-three-simple-rules-of-thumb.png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33050" r="45058" t="0"/>
          <a:stretch/>
        </p:blipFill>
        <p:spPr>
          <a:xfrm>
            <a:off x="261258" y="886134"/>
            <a:ext cx="2553841" cy="467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shutterstock_579199012-1170x500.jpg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29775" r="46700" t="0"/>
          <a:stretch/>
        </p:blipFill>
        <p:spPr>
          <a:xfrm>
            <a:off x="3074812" y="886135"/>
            <a:ext cx="2575484" cy="467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фото подборка\shutterstock_763263118.jpg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5967" r="0" t="0"/>
          <a:stretch/>
        </p:blipFill>
        <p:spPr>
          <a:xfrm>
            <a:off x="0" y="0"/>
            <a:ext cx="96754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5486400" y="0"/>
            <a:ext cx="6705599" cy="6858000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5819459" y="271847"/>
            <a:ext cx="6113614" cy="118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ru-RU" sz="55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ИДЕЯ</a:t>
            </a:r>
            <a:endParaRPr b="0" i="0" sz="55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:\Наташа\корел\сувалкина\презентация НЕЙРОНКИ\ДОД\4.png"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727" y="0"/>
            <a:ext cx="12867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5851543" y="1443794"/>
            <a:ext cx="5070457" cy="4081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Выявить закономерности в имеющемся тексте и </a:t>
            </a:r>
            <a:r>
              <a:rPr b="1" i="0" lang="ru-RU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новый «осмысленный» текст</a:t>
            </a:r>
            <a:endParaRPr b="1" i="0" sz="3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0" y="1306137"/>
            <a:ext cx="1230284" cy="418252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4869923" y="672828"/>
            <a:ext cx="6608485" cy="126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Одна из</a:t>
            </a:r>
            <a:br>
              <a:rPr b="1" i="0" lang="ru-RU" sz="36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ru-RU" sz="36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основных задач обработки естественного языка</a:t>
            </a:r>
            <a:endParaRPr b="1" i="0" sz="36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Похожее изображение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2834" r="55269" t="0"/>
          <a:stretch/>
        </p:blipFill>
        <p:spPr>
          <a:xfrm>
            <a:off x="869244" y="575174"/>
            <a:ext cx="3671274" cy="5841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4891971" y="3213644"/>
            <a:ext cx="6586438" cy="2869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Распознавание речи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текста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1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Генерация текста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Синтез речи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123" name="Google Shape;123;p4"/>
          <p:cNvPicPr preferRelativeResize="0"/>
          <p:nvPr/>
        </p:nvPicPr>
        <p:blipFill rotWithShape="1">
          <a:blip r:embed="rId4">
            <a:alphaModFix/>
          </a:blip>
          <a:srcRect b="4362" l="25102" r="0" t="18688"/>
          <a:stretch/>
        </p:blipFill>
        <p:spPr>
          <a:xfrm>
            <a:off x="9705703" y="4291239"/>
            <a:ext cx="2460171" cy="252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28" name="Google Shape;128;p7"/>
          <p:cNvPicPr preferRelativeResize="0"/>
          <p:nvPr/>
        </p:nvPicPr>
        <p:blipFill rotWithShape="1">
          <a:blip r:embed="rId3">
            <a:alphaModFix/>
          </a:blip>
          <a:srcRect b="8467" l="43584" r="0" t="2863"/>
          <a:stretch/>
        </p:blipFill>
        <p:spPr>
          <a:xfrm>
            <a:off x="4902504" y="-1"/>
            <a:ext cx="1853193" cy="2912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129" name="Google Shape;129;p7"/>
          <p:cNvPicPr preferRelativeResize="0"/>
          <p:nvPr/>
        </p:nvPicPr>
        <p:blipFill rotWithShape="1">
          <a:blip r:embed="rId3">
            <a:alphaModFix/>
          </a:blip>
          <a:srcRect b="21411" l="503" r="0" t="56963"/>
          <a:stretch/>
        </p:blipFill>
        <p:spPr>
          <a:xfrm>
            <a:off x="3268336" y="5679165"/>
            <a:ext cx="3268336" cy="710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130" name="Google Shape;130;p7"/>
          <p:cNvPicPr preferRelativeResize="0"/>
          <p:nvPr/>
        </p:nvPicPr>
        <p:blipFill rotWithShape="1">
          <a:blip r:embed="rId3">
            <a:alphaModFix/>
          </a:blip>
          <a:srcRect b="21411" l="503" r="0" t="56963"/>
          <a:stretch/>
        </p:blipFill>
        <p:spPr>
          <a:xfrm>
            <a:off x="0" y="5679165"/>
            <a:ext cx="3268336" cy="71023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/>
          <p:nvPr/>
        </p:nvSpPr>
        <p:spPr>
          <a:xfrm>
            <a:off x="508794" y="198826"/>
            <a:ext cx="45343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2763F9"/>
                </a:solidFill>
                <a:latin typeface="Verdana"/>
                <a:ea typeface="Verdana"/>
                <a:cs typeface="Verdana"/>
                <a:sym typeface="Verdana"/>
              </a:rPr>
              <a:t>Область применения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0" y="6034284"/>
            <a:ext cx="6110418" cy="830037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465970" y="1849368"/>
            <a:ext cx="5843389" cy="368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242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Диалоговые системы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2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Машинные переводы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2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CMS, Web-оптимизация (уникальные тексты для сайтов)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2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Умные помощники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2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60C6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Генерация литературных произведений, стихов, шуток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42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C60C6"/>
              </a:buClr>
              <a:buSzPts val="2400"/>
              <a:buFont typeface="Arial"/>
              <a:buChar char="•"/>
            </a:pPr>
            <a:r>
              <a:rPr b="0" i="0" lang="ru-RU" sz="24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т.д...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technology13.jpg" id="134" name="Google Shape;134;p7"/>
          <p:cNvPicPr preferRelativeResize="0"/>
          <p:nvPr/>
        </p:nvPicPr>
        <p:blipFill rotWithShape="1">
          <a:blip r:embed="rId4">
            <a:alphaModFix/>
          </a:blip>
          <a:srcRect b="11556" l="23312" r="21256" t="0"/>
          <a:stretch/>
        </p:blipFill>
        <p:spPr>
          <a:xfrm>
            <a:off x="6110418" y="2"/>
            <a:ext cx="6081582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3.png"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0418" y="6321"/>
            <a:ext cx="60815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40" name="Google Shape;140;p6"/>
          <p:cNvPicPr preferRelativeResize="0"/>
          <p:nvPr/>
        </p:nvPicPr>
        <p:blipFill rotWithShape="1">
          <a:blip r:embed="rId3">
            <a:alphaModFix/>
          </a:blip>
          <a:srcRect b="45958" l="43584" r="0" t="2864"/>
          <a:stretch/>
        </p:blipFill>
        <p:spPr>
          <a:xfrm>
            <a:off x="4847548" y="0"/>
            <a:ext cx="1853193" cy="1680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141" name="Google Shape;141;p6"/>
          <p:cNvPicPr preferRelativeResize="0"/>
          <p:nvPr/>
        </p:nvPicPr>
        <p:blipFill rotWithShape="1">
          <a:blip r:embed="rId3">
            <a:alphaModFix/>
          </a:blip>
          <a:srcRect b="45958" l="0" r="0" t="2864"/>
          <a:stretch/>
        </p:blipFill>
        <p:spPr>
          <a:xfrm>
            <a:off x="6700746" y="-1"/>
            <a:ext cx="3284859" cy="1680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Ð°ÑÑÐ¸Ð½ÐºÐ¸ Ð¿Ð¾ Ð·Ð°Ð¿ÑÐ¾ÑÑ dots" id="142" name="Google Shape;142;p6"/>
          <p:cNvPicPr preferRelativeResize="0"/>
          <p:nvPr/>
        </p:nvPicPr>
        <p:blipFill rotWithShape="1">
          <a:blip r:embed="rId3">
            <a:alphaModFix/>
          </a:blip>
          <a:srcRect b="21414" l="0" r="1634" t="52549"/>
          <a:stretch/>
        </p:blipFill>
        <p:spPr>
          <a:xfrm>
            <a:off x="8966508" y="6002750"/>
            <a:ext cx="3231155" cy="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5403670" y="529389"/>
            <a:ext cx="6296037" cy="1395663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5564058" y="875306"/>
            <a:ext cx="6135649" cy="917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ОБЩАЯ ПОСТАНОВКА ЗАДАЧИ</a:t>
            </a:r>
            <a:endParaRPr b="1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5403670" y="2191123"/>
            <a:ext cx="6614159" cy="4223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2640"/>
              <a:buFont typeface="Arial"/>
              <a:buChar char="•"/>
            </a:pPr>
            <a: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Собрать подходящую базу (тексты, диалоги, шаблоны и т.п)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60C6"/>
              </a:buClr>
              <a:buSzPts val="2640"/>
              <a:buFont typeface="Arial"/>
              <a:buChar char="•"/>
            </a:pPr>
            <a: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Предобработать (очистка от мусора, токенизация)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60C6"/>
              </a:buClr>
              <a:buSzPts val="2640"/>
              <a:buFont typeface="Arial"/>
              <a:buChar char="•"/>
            </a:pPr>
            <a: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Преобразовать в машинный язык</a:t>
            </a:r>
            <a:b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(числа, последовательности, вектора)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60C6"/>
              </a:buClr>
              <a:buSzPts val="2640"/>
              <a:buFont typeface="Arial"/>
              <a:buChar char="•"/>
            </a:pPr>
            <a: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Выбранным алгоритмом получить результат машинного творчества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C60C6"/>
              </a:buClr>
              <a:buSzPts val="2640"/>
              <a:buFont typeface="Arial"/>
              <a:buChar char="•"/>
            </a:pPr>
            <a:r>
              <a:rPr b="0" i="0" lang="ru-RU" sz="22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 преобразовать обратно в естественный язык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C60C6"/>
              </a:buClr>
              <a:buSzPts val="26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Картинки по запросу global business" id="146" name="Google Shape;146;p6"/>
          <p:cNvPicPr preferRelativeResize="0"/>
          <p:nvPr/>
        </p:nvPicPr>
        <p:blipFill rotWithShape="1">
          <a:blip r:embed="rId4">
            <a:alphaModFix/>
          </a:blip>
          <a:srcRect b="0" l="41343" r="8781" t="0"/>
          <a:stretch/>
        </p:blipFill>
        <p:spPr>
          <a:xfrm>
            <a:off x="0" y="0"/>
            <a:ext cx="5132984" cy="6864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3.png" id="147" name="Google Shape;1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"/>
            <a:ext cx="5132984" cy="686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5209865" y="627425"/>
            <a:ext cx="6429141" cy="1514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Проблемы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обработки языка</a:t>
            </a:r>
            <a:br>
              <a:rPr b="1" i="0" lang="ru-RU" sz="28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ru-RU" sz="28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для генерации текстов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0" y="1306137"/>
            <a:ext cx="1230284" cy="418252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5221156" y="2171806"/>
            <a:ext cx="6535500" cy="4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4000" lvl="0" marL="50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Неоднозначность языка – одно и тоже выражение, форма, конструкция может означать разное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4000" lvl="0" marL="504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Несимметричность – для разных языков различные способы кодирования смысла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4000" lvl="0" marL="504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Хорошая обучающая база на “не-английском” языке?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4000" lvl="0" marL="504000" marR="0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20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Большая база + большие векторы текстов = долгое обучение</a:t>
            </a:r>
            <a:endParaRPr b="0" i="0" sz="2000" u="none" cap="none" strike="noStrike">
              <a:solidFill>
                <a:srgbClr val="61708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ÐÐ°ÑÑÐ¸Ð½ÐºÐ¸ Ð¿Ð¾ Ð·Ð°Ð¿ÑÐ¾ÑÑ dots" id="155" name="Google Shape;155;p8"/>
          <p:cNvPicPr preferRelativeResize="0"/>
          <p:nvPr/>
        </p:nvPicPr>
        <p:blipFill rotWithShape="1">
          <a:blip r:embed="rId3">
            <a:alphaModFix/>
          </a:blip>
          <a:srcRect b="52192" l="14765" r="-1" t="2864"/>
          <a:stretch/>
        </p:blipFill>
        <p:spPr>
          <a:xfrm>
            <a:off x="9392194" y="1"/>
            <a:ext cx="2799806" cy="1476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фото подборка\untitled_design_25.jpg" id="156" name="Google Shape;156;p8"/>
          <p:cNvPicPr preferRelativeResize="0"/>
          <p:nvPr/>
        </p:nvPicPr>
        <p:blipFill rotWithShape="1">
          <a:blip r:embed="rId4">
            <a:alphaModFix/>
          </a:blip>
          <a:srcRect b="0" l="51684" r="12056" t="0"/>
          <a:stretch/>
        </p:blipFill>
        <p:spPr>
          <a:xfrm>
            <a:off x="900726" y="575173"/>
            <a:ext cx="3671274" cy="5841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57" name="Google Shape;15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726" y="575173"/>
            <a:ext cx="3671274" cy="584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dots" id="162" name="Google Shape;162;p9"/>
          <p:cNvPicPr preferRelativeResize="0"/>
          <p:nvPr/>
        </p:nvPicPr>
        <p:blipFill rotWithShape="1">
          <a:blip r:embed="rId3">
            <a:alphaModFix/>
          </a:blip>
          <a:srcRect b="67063" l="283" r="0" t="2864"/>
          <a:stretch/>
        </p:blipFill>
        <p:spPr>
          <a:xfrm>
            <a:off x="1637801" y="5870201"/>
            <a:ext cx="3275593" cy="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63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1907598" y="1816167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ÐÐ°ÑÑÐ¸Ð½ÐºÐ¸ Ð¿Ð¾ Ð·Ð°Ð¿ÑÐ¾ÑÑ dots" id="165" name="Google Shape;165;p9"/>
          <p:cNvPicPr preferRelativeResize="0"/>
          <p:nvPr/>
        </p:nvPicPr>
        <p:blipFill rotWithShape="1">
          <a:blip r:embed="rId3">
            <a:alphaModFix/>
          </a:blip>
          <a:srcRect b="48081" l="28286" r="0" t="2864"/>
          <a:stretch/>
        </p:blipFill>
        <p:spPr>
          <a:xfrm flipH="1" rot="10800000">
            <a:off x="9836331" y="-1"/>
            <a:ext cx="2355668" cy="161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1758659" y="788298"/>
            <a:ext cx="8887570" cy="7456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203863"/>
                </a:solidFill>
                <a:latin typeface="Verdana"/>
                <a:ea typeface="Verdana"/>
                <a:cs typeface="Verdana"/>
                <a:sym typeface="Verdana"/>
              </a:rPr>
              <a:t>Популярные решения задач</a:t>
            </a:r>
            <a:br>
              <a:rPr b="1" i="0" lang="ru-RU" sz="3600" u="none" cap="none" strike="noStrike">
                <a:solidFill>
                  <a:srgbClr val="20386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ru-RU" sz="3600" u="none" cap="none" strike="noStrike">
                <a:solidFill>
                  <a:srgbClr val="203863"/>
                </a:solidFill>
                <a:latin typeface="Verdana"/>
                <a:ea typeface="Verdana"/>
                <a:cs typeface="Verdana"/>
                <a:sym typeface="Verdana"/>
              </a:rPr>
              <a:t>с применением нейросетей</a:t>
            </a:r>
            <a:endParaRPr b="1" i="0" sz="3600" u="none" cap="none" strike="noStrike">
              <a:solidFill>
                <a:srgbClr val="20386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6959260" y="2325189"/>
            <a:ext cx="5036796" cy="3929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ABAEC"/>
              </a:buClr>
              <a:buSzPts val="3120"/>
              <a:buFont typeface="Arial"/>
              <a:buChar char="•"/>
            </a:pP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Seq2Seq</a:t>
            </a:r>
            <a:b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(Sequence-to-Sequence)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6ABAEC"/>
              </a:buClr>
              <a:buSzPts val="3120"/>
              <a:buFont typeface="Arial"/>
              <a:buChar char="•"/>
            </a:pPr>
            <a:r>
              <a:rPr lang="ru-RU" sz="26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Seq2Seq with Attention</a:t>
            </a:r>
            <a:b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ru-RU" sz="26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механизм внимания</a:t>
            </a:r>
            <a:r>
              <a:rPr b="0" i="0" lang="ru-RU" sz="26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0000"/>
              </a:lnSpc>
              <a:spcBef>
                <a:spcPts val="2400"/>
              </a:spcBef>
              <a:spcAft>
                <a:spcPts val="2400"/>
              </a:spcAft>
              <a:buClr>
                <a:srgbClr val="6ABAEC"/>
              </a:buClr>
              <a:buSzPts val="3120"/>
              <a:buFont typeface="Arial"/>
              <a:buChar char="•"/>
            </a:pPr>
            <a:r>
              <a:rPr lang="ru-RU" sz="26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Transformer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icon-internet-world-entre-mains-homme-affaires-technologie-reseau-communication_34998-149.jpg" id="168" name="Google Shape;168;p9"/>
          <p:cNvPicPr preferRelativeResize="0"/>
          <p:nvPr/>
        </p:nvPicPr>
        <p:blipFill rotWithShape="1">
          <a:blip r:embed="rId4">
            <a:alphaModFix/>
          </a:blip>
          <a:srcRect b="0" l="24416" r="0" t="0"/>
          <a:stretch/>
        </p:blipFill>
        <p:spPr>
          <a:xfrm>
            <a:off x="956147" y="2130425"/>
            <a:ext cx="5677409" cy="4091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2.png" id="169" name="Google Shape;16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148" y="2130425"/>
            <a:ext cx="5677408" cy="409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/>
          <p:nvPr/>
        </p:nvSpPr>
        <p:spPr>
          <a:xfrm>
            <a:off x="6273800" y="4642677"/>
            <a:ext cx="5609282" cy="22153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0" y="-1"/>
            <a:ext cx="390719" cy="2893807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659623" y="1681957"/>
            <a:ext cx="4550732" cy="13167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0C60C6"/>
                </a:solidFill>
                <a:latin typeface="Verdana"/>
                <a:ea typeface="Verdana"/>
                <a:cs typeface="Verdana"/>
                <a:sym typeface="Verdana"/>
              </a:rPr>
              <a:t>Подходящие архитектуры нейронных сетей</a:t>
            </a:r>
            <a:endParaRPr b="1" i="0" sz="4400" u="none" cap="none" strike="noStrike">
              <a:solidFill>
                <a:srgbClr val="0C60C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659623" y="3515478"/>
            <a:ext cx="4705825" cy="262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4000" lvl="0" marL="504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40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4000" lvl="0" marL="504000" marR="0" rtl="0" algn="l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b="0" i="0" lang="ru-RU" sz="4000" u="none" cap="none" strike="noStrike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4000" lvl="0" marL="504000" marR="0" rtl="0" algn="l">
              <a:lnSpc>
                <a:spcPct val="110000"/>
              </a:lnSpc>
              <a:spcBef>
                <a:spcPts val="2400"/>
              </a:spcBef>
              <a:spcAft>
                <a:spcPts val="2400"/>
              </a:spcAft>
              <a:buClr>
                <a:srgbClr val="0C60C6"/>
              </a:buClr>
              <a:buSzPts val="3120"/>
              <a:buFont typeface="Arial"/>
              <a:buChar char="•"/>
            </a:pPr>
            <a:r>
              <a:rPr lang="ru-RU" sz="4000">
                <a:solidFill>
                  <a:srgbClr val="61708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Transformer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Наташа\корел\сувалкина\фото подборка\unnamed.jpg"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6763" r="26646" t="0"/>
          <a:stretch/>
        </p:blipFill>
        <p:spPr>
          <a:xfrm>
            <a:off x="5611715" y="317500"/>
            <a:ext cx="5972745" cy="5967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3.png"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715" y="317500"/>
            <a:ext cx="5972745" cy="5967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/>
          <p:nvPr/>
        </p:nvSpPr>
        <p:spPr>
          <a:xfrm>
            <a:off x="10750380" y="0"/>
            <a:ext cx="1132703" cy="155960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